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138212-8134-4DB3-A813-829FDABE70E4}" type="datetimeFigureOut">
              <a:rPr lang="en-IN" smtClean="0"/>
              <a:t>21-11-2022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0648-F9E3-4FC7-89F9-6BC295CCBB4A}" type="slidenum">
              <a:rPr lang="en-IN" smtClean="0"/>
              <a:t>‹#›</a:t>
            </a:fld>
            <a:endParaRPr lang="en-IN"/>
          </a:p>
        </p:txBody>
      </p:sp>
    </p:spTree>
    <p:extLst>
      <p:ext uri="{BB962C8B-B14F-4D97-AF65-F5344CB8AC3E}">
        <p14:creationId xmlns:p14="http://schemas.microsoft.com/office/powerpoint/2010/main" val="1403677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56A0648-F9E3-4FC7-89F9-6BC295CCBB4A}" type="slidenum">
              <a:rPr lang="en-IN" smtClean="0"/>
              <a:t>6</a:t>
            </a:fld>
            <a:endParaRPr lang="en-IN"/>
          </a:p>
        </p:txBody>
      </p:sp>
    </p:spTree>
    <p:extLst>
      <p:ext uri="{BB962C8B-B14F-4D97-AF65-F5344CB8AC3E}">
        <p14:creationId xmlns:p14="http://schemas.microsoft.com/office/powerpoint/2010/main" val="4077822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F56A0648-F9E3-4FC7-89F9-6BC295CCBB4A}" type="slidenum">
              <a:rPr lang="en-IN" smtClean="0"/>
              <a:t>7</a:t>
            </a:fld>
            <a:endParaRPr lang="en-IN"/>
          </a:p>
        </p:txBody>
      </p:sp>
    </p:spTree>
    <p:extLst>
      <p:ext uri="{BB962C8B-B14F-4D97-AF65-F5344CB8AC3E}">
        <p14:creationId xmlns:p14="http://schemas.microsoft.com/office/powerpoint/2010/main" val="3911154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A5B7E70-51EF-41C2-A4D4-70EF03713784}" type="datetimeFigureOut">
              <a:rPr lang="en-IN" smtClean="0"/>
              <a:t>21-11-2022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18581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A5B7E70-51EF-41C2-A4D4-70EF03713784}" type="datetimeFigureOut">
              <a:rPr lang="en-IN" smtClean="0"/>
              <a:t>21-11-2022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300804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A5B7E70-51EF-41C2-A4D4-70EF03713784}" type="datetimeFigureOut">
              <a:rPr lang="en-IN" smtClean="0"/>
              <a:t>21-11-2022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108853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A5B7E70-51EF-41C2-A4D4-70EF03713784}" type="datetimeFigureOut">
              <a:rPr lang="en-IN" smtClean="0"/>
              <a:t>21-11-2022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78352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B7E70-51EF-41C2-A4D4-70EF03713784}" type="datetimeFigureOut">
              <a:rPr lang="en-IN" smtClean="0"/>
              <a:t>21-11-2022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47791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A5B7E70-51EF-41C2-A4D4-70EF03713784}" type="datetimeFigureOut">
              <a:rPr lang="en-IN" smtClean="0"/>
              <a:t>21-11-2022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50458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A5B7E70-51EF-41C2-A4D4-70EF03713784}" type="datetimeFigureOut">
              <a:rPr lang="en-IN" smtClean="0"/>
              <a:t>21-11-2022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235006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A5B7E70-51EF-41C2-A4D4-70EF03713784}" type="datetimeFigureOut">
              <a:rPr lang="en-IN" smtClean="0"/>
              <a:t>21-11-2022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23224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B7E70-51EF-41C2-A4D4-70EF03713784}" type="datetimeFigureOut">
              <a:rPr lang="en-IN" smtClean="0"/>
              <a:t>21-11-2022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315308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B7E70-51EF-41C2-A4D4-70EF03713784}" type="datetimeFigureOut">
              <a:rPr lang="en-IN" smtClean="0"/>
              <a:t>21-11-2022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2293426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B7E70-51EF-41C2-A4D4-70EF03713784}" type="datetimeFigureOut">
              <a:rPr lang="en-IN" smtClean="0"/>
              <a:t>21-11-2022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F66E241-74F0-438A-8CCE-C31B3B210C85}" type="slidenum">
              <a:rPr lang="en-IN" smtClean="0"/>
              <a:t>‹#›</a:t>
            </a:fld>
            <a:endParaRPr lang="en-IN"/>
          </a:p>
        </p:txBody>
      </p:sp>
    </p:spTree>
    <p:extLst>
      <p:ext uri="{BB962C8B-B14F-4D97-AF65-F5344CB8AC3E}">
        <p14:creationId xmlns:p14="http://schemas.microsoft.com/office/powerpoint/2010/main" val="2726032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B7E70-51EF-41C2-A4D4-70EF03713784}" type="datetimeFigureOut">
              <a:rPr lang="en-IN" smtClean="0"/>
              <a:t>21-11-2022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6E241-74F0-438A-8CCE-C31B3B210C85}" type="slidenum">
              <a:rPr lang="en-IN" smtClean="0"/>
              <a:t>‹#›</a:t>
            </a:fld>
            <a:endParaRPr lang="en-IN"/>
          </a:p>
        </p:txBody>
      </p:sp>
    </p:spTree>
    <p:extLst>
      <p:ext uri="{BB962C8B-B14F-4D97-AF65-F5344CB8AC3E}">
        <p14:creationId xmlns:p14="http://schemas.microsoft.com/office/powerpoint/2010/main" val="389579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97289"/>
            <a:ext cx="9144000" cy="1312673"/>
          </a:xfrm>
          <a:ln>
            <a:solidFill>
              <a:schemeClr val="accent1"/>
            </a:solidFill>
          </a:ln>
        </p:spPr>
        <p:txBody>
          <a:bodyPr/>
          <a:lstStyle/>
          <a:p>
            <a:r>
              <a:rPr lang="en-GB" dirty="0" smtClean="0"/>
              <a:t>Animal Behaviour-Lecture 5</a:t>
            </a:r>
            <a:endParaRPr lang="en-IN" dirty="0"/>
          </a:p>
        </p:txBody>
      </p:sp>
      <p:sp>
        <p:nvSpPr>
          <p:cNvPr id="3" name="Subtitle 2"/>
          <p:cNvSpPr>
            <a:spLocks noGrp="1"/>
          </p:cNvSpPr>
          <p:nvPr>
            <p:ph type="subTitle" idx="1"/>
          </p:nvPr>
        </p:nvSpPr>
        <p:spPr>
          <a:xfrm>
            <a:off x="1524000" y="3602038"/>
            <a:ext cx="9144000" cy="942666"/>
          </a:xfrm>
          <a:ln>
            <a:solidFill>
              <a:schemeClr val="accent1"/>
            </a:solidFill>
          </a:ln>
        </p:spPr>
        <p:txBody>
          <a:bodyPr>
            <a:normAutofit/>
          </a:bodyPr>
          <a:lstStyle/>
          <a:p>
            <a:r>
              <a:rPr lang="en-GB" sz="4000" dirty="0" smtClean="0"/>
              <a:t>Social Hierarchy</a:t>
            </a:r>
            <a:endParaRPr lang="en-IN" sz="4000" dirty="0"/>
          </a:p>
        </p:txBody>
      </p:sp>
    </p:spTree>
    <p:extLst>
      <p:ext uri="{BB962C8B-B14F-4D97-AF65-F5344CB8AC3E}">
        <p14:creationId xmlns:p14="http://schemas.microsoft.com/office/powerpoint/2010/main" val="2067625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4" y="372240"/>
            <a:ext cx="11245755" cy="6247864"/>
          </a:xfrm>
          <a:prstGeom prst="rect">
            <a:avLst/>
          </a:prstGeom>
        </p:spPr>
        <p:txBody>
          <a:bodyPr wrap="square">
            <a:spAutoFit/>
          </a:bodyPr>
          <a:lstStyle/>
          <a:p>
            <a:pPr algn="just"/>
            <a:r>
              <a:rPr lang="en-GB" sz="2200" b="1" i="0" dirty="0" smtClean="0">
                <a:solidFill>
                  <a:srgbClr val="FF0000"/>
                </a:solidFill>
                <a:effectLst/>
                <a:latin typeface="Arial" panose="020B0604020202020204" pitchFamily="34" charset="0"/>
                <a:cs typeface="Arial" panose="020B0604020202020204" pitchFamily="34" charset="0"/>
              </a:rPr>
              <a:t>REFERENCES</a:t>
            </a:r>
            <a:endParaRPr lang="en-IN" sz="2200" b="1" i="0" dirty="0" smtClean="0">
              <a:solidFill>
                <a:srgbClr val="FF0000"/>
              </a:solidFill>
              <a:effectLst/>
              <a:latin typeface="Arial" panose="020B0604020202020204" pitchFamily="34" charset="0"/>
              <a:cs typeface="Arial" panose="020B0604020202020204" pitchFamily="34" charset="0"/>
            </a:endParaRPr>
          </a:p>
          <a:p>
            <a:pPr marL="457200" indent="-457200" algn="just">
              <a:buFont typeface="+mj-lt"/>
              <a:buAutoNum type="arabicPeriod"/>
            </a:pPr>
            <a:r>
              <a:rPr lang="en-IN" sz="2200" b="0" i="0" dirty="0" smtClean="0">
                <a:solidFill>
                  <a:srgbClr val="202122"/>
                </a:solidFill>
                <a:effectLst/>
                <a:latin typeface="Arial" panose="020B0604020202020204" pitchFamily="34" charset="0"/>
                <a:cs typeface="Arial" panose="020B0604020202020204" pitchFamily="34" charset="0"/>
              </a:rPr>
              <a:t>Owens, D.; Owens, M. (1996). "Social dominance and reproductive patterns in brown </a:t>
            </a:r>
            <a:r>
              <a:rPr lang="en-IN" sz="2200" b="0" i="0" dirty="0" err="1" smtClean="0">
                <a:solidFill>
                  <a:srgbClr val="202122"/>
                </a:solidFill>
                <a:effectLst/>
                <a:latin typeface="Arial" panose="020B0604020202020204" pitchFamily="34" charset="0"/>
                <a:cs typeface="Arial" panose="020B0604020202020204" pitchFamily="34" charset="0"/>
              </a:rPr>
              <a:t>hyaenas</a:t>
            </a:r>
            <a:r>
              <a:rPr lang="en-IN" sz="2200" b="0" i="0" dirty="0" smtClean="0">
                <a:solidFill>
                  <a:srgbClr val="202122"/>
                </a:solidFill>
                <a:effectLst/>
                <a:latin typeface="Arial" panose="020B0604020202020204" pitchFamily="34" charset="0"/>
                <a:cs typeface="Arial" panose="020B0604020202020204" pitchFamily="34" charset="0"/>
              </a:rPr>
              <a:t>, </a:t>
            </a:r>
            <a:r>
              <a:rPr lang="en-IN" sz="2200" b="0" i="1" dirty="0" err="1" smtClean="0">
                <a:solidFill>
                  <a:srgbClr val="202122"/>
                </a:solidFill>
                <a:effectLst/>
                <a:latin typeface="Arial" panose="020B0604020202020204" pitchFamily="34" charset="0"/>
                <a:cs typeface="Arial" panose="020B0604020202020204" pitchFamily="34" charset="0"/>
              </a:rPr>
              <a:t>Hyaena</a:t>
            </a:r>
            <a:r>
              <a:rPr lang="en-IN" sz="2200" b="0" i="1" dirty="0" smtClean="0">
                <a:solidFill>
                  <a:srgbClr val="202122"/>
                </a:solidFill>
                <a:effectLst/>
                <a:latin typeface="Arial" panose="020B0604020202020204" pitchFamily="34" charset="0"/>
                <a:cs typeface="Arial" panose="020B0604020202020204" pitchFamily="34" charset="0"/>
              </a:rPr>
              <a:t> </a:t>
            </a:r>
            <a:r>
              <a:rPr lang="en-IN" sz="2200" b="0" i="1" dirty="0" err="1" smtClean="0">
                <a:solidFill>
                  <a:srgbClr val="202122"/>
                </a:solidFill>
                <a:effectLst/>
                <a:latin typeface="Arial" panose="020B0604020202020204" pitchFamily="34" charset="0"/>
                <a:cs typeface="Arial" panose="020B0604020202020204" pitchFamily="34" charset="0"/>
              </a:rPr>
              <a:t>brunnea</a:t>
            </a:r>
            <a:r>
              <a:rPr lang="en-IN" sz="2200" b="0" i="0" dirty="0" smtClean="0">
                <a:solidFill>
                  <a:srgbClr val="202122"/>
                </a:solidFill>
                <a:effectLst/>
                <a:latin typeface="Arial" panose="020B0604020202020204" pitchFamily="34" charset="0"/>
                <a:cs typeface="Arial" panose="020B0604020202020204" pitchFamily="34" charset="0"/>
              </a:rPr>
              <a:t>, of the central Kalahari desert". </a:t>
            </a:r>
            <a:r>
              <a:rPr lang="en-IN" sz="2200" b="0" i="1" dirty="0" smtClean="0">
                <a:solidFill>
                  <a:srgbClr val="202122"/>
                </a:solidFill>
                <a:effectLst/>
                <a:latin typeface="Arial" panose="020B0604020202020204" pitchFamily="34" charset="0"/>
                <a:cs typeface="Arial" panose="020B0604020202020204" pitchFamily="34" charset="0"/>
              </a:rPr>
              <a:t>Animal Behaviour</a:t>
            </a:r>
            <a:r>
              <a:rPr lang="en-IN" sz="2200" b="0" i="0" dirty="0" smtClean="0">
                <a:solidFill>
                  <a:srgbClr val="202122"/>
                </a:solidFill>
                <a:effectLst/>
                <a:latin typeface="Arial" panose="020B0604020202020204" pitchFamily="34" charset="0"/>
                <a:cs typeface="Arial" panose="020B0604020202020204" pitchFamily="34" charset="0"/>
              </a:rPr>
              <a:t>. </a:t>
            </a:r>
            <a:r>
              <a:rPr lang="en-IN" sz="2200" b="1" i="0" dirty="0" smtClean="0">
                <a:solidFill>
                  <a:srgbClr val="202122"/>
                </a:solidFill>
                <a:effectLst/>
                <a:latin typeface="Arial" panose="020B0604020202020204" pitchFamily="34" charset="0"/>
                <a:cs typeface="Arial" panose="020B0604020202020204" pitchFamily="34" charset="0"/>
              </a:rPr>
              <a:t>51</a:t>
            </a:r>
            <a:r>
              <a:rPr lang="en-IN" sz="2200" b="0" i="0" dirty="0" smtClean="0">
                <a:solidFill>
                  <a:srgbClr val="202122"/>
                </a:solidFill>
                <a:effectLst/>
                <a:latin typeface="Arial" panose="020B0604020202020204" pitchFamily="34" charset="0"/>
                <a:cs typeface="Arial" panose="020B0604020202020204" pitchFamily="34" charset="0"/>
              </a:rPr>
              <a:t> (3): 535–551</a:t>
            </a:r>
          </a:p>
          <a:p>
            <a:pPr marL="457200" indent="-457200" algn="just">
              <a:buFont typeface="+mj-lt"/>
              <a:buAutoNum type="arabicPeriod"/>
            </a:pPr>
            <a:r>
              <a:rPr lang="en-GB" sz="2200" dirty="0" err="1">
                <a:latin typeface="Arial" panose="020B0604020202020204" pitchFamily="34" charset="0"/>
                <a:cs typeface="Arial" panose="020B0604020202020204" pitchFamily="34" charset="0"/>
              </a:rPr>
              <a:t>Dittus</a:t>
            </a:r>
            <a:r>
              <a:rPr lang="en-GB" sz="2200" dirty="0">
                <a:latin typeface="Arial" panose="020B0604020202020204" pitchFamily="34" charset="0"/>
                <a:cs typeface="Arial" panose="020B0604020202020204" pitchFamily="34" charset="0"/>
              </a:rPr>
              <a:t>, W. P. J. (1977). "The Social Regulation of Population Density and Age-Sex Distribution in the Toque Monkey". </a:t>
            </a:r>
            <a:r>
              <a:rPr lang="en-GB" sz="2200" i="1" dirty="0">
                <a:latin typeface="Arial" panose="020B0604020202020204" pitchFamily="34" charset="0"/>
                <a:cs typeface="Arial" panose="020B0604020202020204" pitchFamily="34" charset="0"/>
              </a:rPr>
              <a:t>Behaviour</a:t>
            </a:r>
            <a:r>
              <a:rPr lang="en-GB" sz="2200"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63</a:t>
            </a:r>
            <a:r>
              <a:rPr lang="en-GB" sz="2200" dirty="0">
                <a:latin typeface="Arial" panose="020B0604020202020204" pitchFamily="34" charset="0"/>
                <a:cs typeface="Arial" panose="020B0604020202020204" pitchFamily="34" charset="0"/>
              </a:rPr>
              <a:t> (3): </a:t>
            </a:r>
            <a:r>
              <a:rPr lang="en-GB" sz="2200" dirty="0" smtClean="0">
                <a:latin typeface="Arial" panose="020B0604020202020204" pitchFamily="34" charset="0"/>
                <a:cs typeface="Arial" panose="020B0604020202020204" pitchFamily="34" charset="0"/>
              </a:rPr>
              <a:t>281–322</a:t>
            </a:r>
          </a:p>
          <a:p>
            <a:pPr marL="457200" indent="-457200" algn="just">
              <a:buFont typeface="+mj-lt"/>
              <a:buAutoNum type="arabicPeriod"/>
            </a:pPr>
            <a:r>
              <a:rPr lang="en-GB" sz="2200" dirty="0" err="1">
                <a:latin typeface="Arial" panose="020B0604020202020204" pitchFamily="34" charset="0"/>
                <a:cs typeface="Arial" panose="020B0604020202020204" pitchFamily="34" charset="0"/>
              </a:rPr>
              <a:t>Huntingford</a:t>
            </a:r>
            <a:r>
              <a:rPr lang="en-GB" sz="2200" dirty="0">
                <a:latin typeface="Arial" panose="020B0604020202020204" pitchFamily="34" charset="0"/>
                <a:cs typeface="Arial" panose="020B0604020202020204" pitchFamily="34" charset="0"/>
              </a:rPr>
              <a:t>, Felicity; Turner, Angela K. (1987). </a:t>
            </a:r>
            <a:r>
              <a:rPr lang="en-GB" sz="2200" i="1" dirty="0">
                <a:latin typeface="Arial" panose="020B0604020202020204" pitchFamily="34" charset="0"/>
                <a:cs typeface="Arial" panose="020B0604020202020204" pitchFamily="34" charset="0"/>
              </a:rPr>
              <a:t>Animal Conflict</a:t>
            </a:r>
            <a:r>
              <a:rPr lang="en-GB" sz="2200" dirty="0">
                <a:latin typeface="Arial" panose="020B0604020202020204" pitchFamily="34" charset="0"/>
                <a:cs typeface="Arial" panose="020B0604020202020204" pitchFamily="34" charset="0"/>
              </a:rPr>
              <a:t>. London: Chapman and Hall. pp. 156–159, 194–205, 208–209, </a:t>
            </a:r>
            <a:r>
              <a:rPr lang="en-GB" sz="2200" dirty="0" smtClean="0">
                <a:latin typeface="Arial" panose="020B0604020202020204" pitchFamily="34" charset="0"/>
                <a:cs typeface="Arial" panose="020B0604020202020204" pitchFamily="34" charset="0"/>
              </a:rPr>
              <a:t>250–253</a:t>
            </a:r>
          </a:p>
          <a:p>
            <a:pPr marL="457200" indent="-457200" algn="just">
              <a:buFont typeface="+mj-lt"/>
              <a:buAutoNum type="arabicPeriod"/>
            </a:pPr>
            <a:r>
              <a:rPr lang="en-GB" sz="2200" dirty="0" err="1">
                <a:latin typeface="Arial" panose="020B0604020202020204" pitchFamily="34" charset="0"/>
                <a:cs typeface="Arial" panose="020B0604020202020204" pitchFamily="34" charset="0"/>
              </a:rPr>
              <a:t>Gesquiere</a:t>
            </a:r>
            <a:r>
              <a:rPr lang="en-GB" sz="2200" dirty="0">
                <a:latin typeface="Arial" panose="020B0604020202020204" pitchFamily="34" charset="0"/>
                <a:cs typeface="Arial" panose="020B0604020202020204" pitchFamily="34" charset="0"/>
              </a:rPr>
              <a:t>, Laurence R.; Learn, </a:t>
            </a:r>
            <a:r>
              <a:rPr lang="en-GB" sz="2200" dirty="0" err="1">
                <a:latin typeface="Arial" panose="020B0604020202020204" pitchFamily="34" charset="0"/>
                <a:cs typeface="Arial" panose="020B0604020202020204" pitchFamily="34" charset="0"/>
              </a:rPr>
              <a:t>Niki</a:t>
            </a:r>
            <a:r>
              <a:rPr lang="en-GB" sz="2200" dirty="0">
                <a:latin typeface="Arial" panose="020B0604020202020204" pitchFamily="34" charset="0"/>
                <a:cs typeface="Arial" panose="020B0604020202020204" pitchFamily="34" charset="0"/>
              </a:rPr>
              <a:t> H.; </a:t>
            </a:r>
            <a:r>
              <a:rPr lang="en-GB" sz="2200" dirty="0" err="1">
                <a:latin typeface="Arial" panose="020B0604020202020204" pitchFamily="34" charset="0"/>
                <a:cs typeface="Arial" panose="020B0604020202020204" pitchFamily="34" charset="0"/>
              </a:rPr>
              <a:t>Simao</a:t>
            </a:r>
            <a:r>
              <a:rPr lang="en-GB" sz="2200" dirty="0">
                <a:latin typeface="Arial" panose="020B0604020202020204" pitchFamily="34" charset="0"/>
                <a:cs typeface="Arial" panose="020B0604020202020204" pitchFamily="34" charset="0"/>
              </a:rPr>
              <a:t>, Carolina M.; et al. (2011). "Life at the Top: Rank and Stress in Wild Male Baboons". </a:t>
            </a:r>
            <a:r>
              <a:rPr lang="en-GB" sz="2200" i="1" dirty="0">
                <a:latin typeface="Arial" panose="020B0604020202020204" pitchFamily="34" charset="0"/>
                <a:cs typeface="Arial" panose="020B0604020202020204" pitchFamily="34" charset="0"/>
              </a:rPr>
              <a:t>Science</a:t>
            </a:r>
            <a:r>
              <a:rPr lang="en-GB" sz="2200"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333</a:t>
            </a:r>
            <a:r>
              <a:rPr lang="en-GB" sz="2200" dirty="0">
                <a:latin typeface="Arial" panose="020B0604020202020204" pitchFamily="34" charset="0"/>
                <a:cs typeface="Arial" panose="020B0604020202020204" pitchFamily="34" charset="0"/>
              </a:rPr>
              <a:t> (6040): </a:t>
            </a:r>
            <a:r>
              <a:rPr lang="en-GB" sz="2200" dirty="0" smtClean="0">
                <a:latin typeface="Arial" panose="020B0604020202020204" pitchFamily="34" charset="0"/>
                <a:cs typeface="Arial" panose="020B0604020202020204" pitchFamily="34" charset="0"/>
              </a:rPr>
              <a:t>357–60</a:t>
            </a:r>
          </a:p>
          <a:p>
            <a:pPr marL="457200" indent="-457200" algn="just">
              <a:buFont typeface="+mj-lt"/>
              <a:buAutoNum type="arabicPeriod"/>
            </a:pPr>
            <a:r>
              <a:rPr lang="en-GB" sz="2200" dirty="0" err="1">
                <a:latin typeface="Arial" panose="020B0604020202020204" pitchFamily="34" charset="0"/>
                <a:cs typeface="Arial" panose="020B0604020202020204" pitchFamily="34" charset="0"/>
              </a:rPr>
              <a:t>Cowlishaw</a:t>
            </a:r>
            <a:r>
              <a:rPr lang="en-GB" sz="2200" dirty="0">
                <a:latin typeface="Arial" panose="020B0604020202020204" pitchFamily="34" charset="0"/>
                <a:cs typeface="Arial" panose="020B0604020202020204" pitchFamily="34" charset="0"/>
              </a:rPr>
              <a:t>, Guy; Dunbar, Robin I. M. (1991). "Dominance rank and mating success in male primates". </a:t>
            </a:r>
            <a:r>
              <a:rPr lang="en-GB" sz="2200" i="1" dirty="0">
                <a:latin typeface="Arial" panose="020B0604020202020204" pitchFamily="34" charset="0"/>
                <a:cs typeface="Arial" panose="020B0604020202020204" pitchFamily="34" charset="0"/>
              </a:rPr>
              <a:t>Animal Behaviour</a:t>
            </a:r>
            <a:r>
              <a:rPr lang="en-GB" sz="2200"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41</a:t>
            </a:r>
            <a:r>
              <a:rPr lang="en-GB" sz="2200" dirty="0">
                <a:latin typeface="Arial" panose="020B0604020202020204" pitchFamily="34" charset="0"/>
                <a:cs typeface="Arial" panose="020B0604020202020204" pitchFamily="34" charset="0"/>
              </a:rPr>
              <a:t> (6): </a:t>
            </a:r>
            <a:r>
              <a:rPr lang="en-GB" sz="2200" dirty="0" smtClean="0">
                <a:latin typeface="Arial" panose="020B0604020202020204" pitchFamily="34" charset="0"/>
                <a:cs typeface="Arial" panose="020B0604020202020204" pitchFamily="34" charset="0"/>
              </a:rPr>
              <a:t>1045–1056</a:t>
            </a:r>
          </a:p>
          <a:p>
            <a:pPr marL="457200" indent="-457200" algn="just">
              <a:buFont typeface="+mj-lt"/>
              <a:buAutoNum type="arabicPeriod"/>
            </a:pPr>
            <a:r>
              <a:rPr lang="en-GB" sz="2200" dirty="0" err="1">
                <a:latin typeface="Arial" panose="020B0604020202020204" pitchFamily="34" charset="0"/>
                <a:cs typeface="Arial" panose="020B0604020202020204" pitchFamily="34" charset="0"/>
              </a:rPr>
              <a:t>Huntingford</a:t>
            </a:r>
            <a:r>
              <a:rPr lang="en-GB" sz="2200" dirty="0">
                <a:latin typeface="Arial" panose="020B0604020202020204" pitchFamily="34" charset="0"/>
                <a:cs typeface="Arial" panose="020B0604020202020204" pitchFamily="34" charset="0"/>
              </a:rPr>
              <a:t>, Felicity; Turner, Angela K. (1987). </a:t>
            </a:r>
            <a:r>
              <a:rPr lang="en-GB" sz="2200" i="1" dirty="0">
                <a:latin typeface="Arial" panose="020B0604020202020204" pitchFamily="34" charset="0"/>
                <a:cs typeface="Arial" panose="020B0604020202020204" pitchFamily="34" charset="0"/>
              </a:rPr>
              <a:t>Animal Conflict</a:t>
            </a:r>
            <a:r>
              <a:rPr lang="en-GB" sz="2200" dirty="0">
                <a:latin typeface="Arial" panose="020B0604020202020204" pitchFamily="34" charset="0"/>
                <a:cs typeface="Arial" panose="020B0604020202020204" pitchFamily="34" charset="0"/>
              </a:rPr>
              <a:t>. London: Chapman and Hall. pp. </a:t>
            </a:r>
            <a:r>
              <a:rPr lang="en-GB" sz="2200" dirty="0" smtClean="0">
                <a:latin typeface="Arial" panose="020B0604020202020204" pitchFamily="34" charset="0"/>
                <a:cs typeface="Arial" panose="020B0604020202020204" pitchFamily="34" charset="0"/>
              </a:rPr>
              <a:t>39–54</a:t>
            </a:r>
          </a:p>
          <a:p>
            <a:pPr marL="457200" indent="-457200" algn="just">
              <a:buFont typeface="+mj-lt"/>
              <a:buAutoNum type="arabicPeriod"/>
            </a:pPr>
            <a:r>
              <a:rPr lang="en-GB" sz="2200" dirty="0">
                <a:latin typeface="Arial" panose="020B0604020202020204" pitchFamily="34" charset="0"/>
                <a:cs typeface="Arial" panose="020B0604020202020204" pitchFamily="34" charset="0"/>
              </a:rPr>
              <a:t>Cheng, Joey T. (2020). "Dominance, prestige, and the role of </a:t>
            </a:r>
            <a:r>
              <a:rPr lang="en-GB" sz="2200" dirty="0" err="1">
                <a:latin typeface="Arial" panose="020B0604020202020204" pitchFamily="34" charset="0"/>
                <a:cs typeface="Arial" panose="020B0604020202020204" pitchFamily="34" charset="0"/>
              </a:rPr>
              <a:t>leveling</a:t>
            </a:r>
            <a:r>
              <a:rPr lang="en-GB" sz="2200" dirty="0">
                <a:latin typeface="Arial" panose="020B0604020202020204" pitchFamily="34" charset="0"/>
                <a:cs typeface="Arial" panose="020B0604020202020204" pitchFamily="34" charset="0"/>
              </a:rPr>
              <a:t> in human social hierarchy and equality". </a:t>
            </a:r>
            <a:r>
              <a:rPr lang="en-GB" sz="2200" i="1" dirty="0">
                <a:latin typeface="Arial" panose="020B0604020202020204" pitchFamily="34" charset="0"/>
                <a:cs typeface="Arial" panose="020B0604020202020204" pitchFamily="34" charset="0"/>
              </a:rPr>
              <a:t>Current Opinion in Psychology</a:t>
            </a:r>
            <a:r>
              <a:rPr lang="en-GB" sz="2200" dirty="0">
                <a:latin typeface="Arial" panose="020B0604020202020204" pitchFamily="34" charset="0"/>
                <a:cs typeface="Arial" panose="020B0604020202020204" pitchFamily="34" charset="0"/>
              </a:rPr>
              <a:t> (Review). </a:t>
            </a:r>
            <a:r>
              <a:rPr lang="en-GB" sz="2200" b="1" dirty="0">
                <a:latin typeface="Arial" panose="020B0604020202020204" pitchFamily="34" charset="0"/>
                <a:cs typeface="Arial" panose="020B0604020202020204" pitchFamily="34" charset="0"/>
              </a:rPr>
              <a:t>33</a:t>
            </a:r>
            <a:r>
              <a:rPr lang="en-GB" sz="2200" dirty="0">
                <a:latin typeface="Arial" panose="020B0604020202020204" pitchFamily="34" charset="0"/>
                <a:cs typeface="Arial" panose="020B0604020202020204" pitchFamily="34" charset="0"/>
              </a:rPr>
              <a:t>: </a:t>
            </a:r>
            <a:r>
              <a:rPr lang="en-GB" sz="2200" dirty="0" smtClean="0">
                <a:latin typeface="Arial" panose="020B0604020202020204" pitchFamily="34" charset="0"/>
                <a:cs typeface="Arial" panose="020B0604020202020204" pitchFamily="34" charset="0"/>
              </a:rPr>
              <a:t>238–244</a:t>
            </a:r>
          </a:p>
          <a:p>
            <a:pPr marL="457200" indent="-457200" algn="just">
              <a:buFont typeface="+mj-lt"/>
              <a:buAutoNum type="arabicPeriod"/>
            </a:pPr>
            <a:r>
              <a:rPr lang="en-GB" sz="2400" dirty="0">
                <a:latin typeface="Arial" panose="020B0604020202020204" pitchFamily="34" charset="0"/>
                <a:cs typeface="Arial" panose="020B0604020202020204" pitchFamily="34" charset="0"/>
              </a:rPr>
              <a:t>MLA. </a:t>
            </a:r>
            <a:r>
              <a:rPr lang="en-GB" sz="2400" dirty="0" err="1">
                <a:latin typeface="Arial" panose="020B0604020202020204" pitchFamily="34" charset="0"/>
                <a:cs typeface="Arial" panose="020B0604020202020204" pitchFamily="34" charset="0"/>
              </a:rPr>
              <a:t>Alcock</a:t>
            </a:r>
            <a:r>
              <a:rPr lang="en-GB" sz="2400" dirty="0">
                <a:latin typeface="Arial" panose="020B0604020202020204" pitchFamily="34" charset="0"/>
                <a:cs typeface="Arial" panose="020B0604020202020204" pitchFamily="34" charset="0"/>
              </a:rPr>
              <a:t>, John, 1942-. Animal </a:t>
            </a:r>
            <a:r>
              <a:rPr lang="en-GB" sz="2400" dirty="0" err="1">
                <a:latin typeface="Arial" panose="020B0604020202020204" pitchFamily="34" charset="0"/>
                <a:cs typeface="Arial" panose="020B0604020202020204" pitchFamily="34" charset="0"/>
              </a:rPr>
              <a:t>Behavior</a:t>
            </a:r>
            <a:r>
              <a:rPr lang="en-GB" sz="2400" dirty="0">
                <a:latin typeface="Arial" panose="020B0604020202020204" pitchFamily="34" charset="0"/>
                <a:cs typeface="Arial" panose="020B0604020202020204" pitchFamily="34" charset="0"/>
              </a:rPr>
              <a:t> : an Evolutionary Approach. Sunderland, Mass. :</a:t>
            </a:r>
            <a:r>
              <a:rPr lang="en-GB" sz="2400" dirty="0" err="1">
                <a:latin typeface="Arial" panose="020B0604020202020204" pitchFamily="34" charset="0"/>
                <a:cs typeface="Arial" panose="020B0604020202020204" pitchFamily="34" charset="0"/>
              </a:rPr>
              <a:t>Sinauer</a:t>
            </a:r>
            <a:r>
              <a:rPr lang="en-GB" sz="2400" dirty="0">
                <a:latin typeface="Arial" panose="020B0604020202020204" pitchFamily="34" charset="0"/>
                <a:cs typeface="Arial" panose="020B0604020202020204" pitchFamily="34" charset="0"/>
              </a:rPr>
              <a:t> Publishers, </a:t>
            </a:r>
            <a:r>
              <a:rPr lang="en-GB" sz="2400" dirty="0" smtClean="0">
                <a:latin typeface="Arial" panose="020B0604020202020204" pitchFamily="34" charset="0"/>
                <a:cs typeface="Arial" panose="020B0604020202020204" pitchFamily="34" charset="0"/>
              </a:rPr>
              <a:t>2001</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356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5" y="738708"/>
            <a:ext cx="11586949" cy="5509200"/>
          </a:xfrm>
          <a:prstGeom prst="rect">
            <a:avLst/>
          </a:prstGeom>
        </p:spPr>
        <p:txBody>
          <a:bodyPr wrap="square">
            <a:spAutoFit/>
          </a:bodyPr>
          <a:lstStyle/>
          <a:p>
            <a:pPr algn="just"/>
            <a:r>
              <a:rPr lang="en-GB" sz="1600" b="1" dirty="0">
                <a:solidFill>
                  <a:srgbClr val="000000"/>
                </a:solidFill>
                <a:latin typeface="Bookman Old Style" panose="02050604050505020204" pitchFamily="18" charset="0"/>
              </a:rPr>
              <a:t>Non-human Primate Social Group Composition: </a:t>
            </a:r>
            <a:r>
              <a:rPr lang="en-GB" sz="1600" dirty="0">
                <a:solidFill>
                  <a:srgbClr val="000000"/>
                </a:solidFill>
                <a:latin typeface="Bookman Old Style" panose="02050604050505020204" pitchFamily="18" charset="0"/>
              </a:rPr>
              <a:t>While there is considerable variation in social group composition among the primates, there is very little variability within each species. In fact, most non-human primate species are limited to only one of the following basic patterns: </a:t>
            </a:r>
          </a:p>
          <a:p>
            <a:pPr algn="just"/>
            <a:r>
              <a:rPr lang="en-GB" sz="1600" b="1" dirty="0">
                <a:solidFill>
                  <a:srgbClr val="000000"/>
                </a:solidFill>
                <a:latin typeface="Bookman Old Style" panose="02050604050505020204" pitchFamily="18" charset="0"/>
              </a:rPr>
              <a:t>Single Female and Her Offspring: </a:t>
            </a:r>
            <a:r>
              <a:rPr lang="en-GB" sz="1600" dirty="0">
                <a:solidFill>
                  <a:srgbClr val="000000"/>
                </a:solidFill>
                <a:latin typeface="Bookman Old Style" panose="02050604050505020204" pitchFamily="18" charset="0"/>
              </a:rPr>
              <a:t>The single female and her offspring group pattern is a rare for primates but common for other mammals. However, they come together with females occasionally for mating. The males of these species generally have large territories that overlap those of several females. </a:t>
            </a:r>
          </a:p>
          <a:p>
            <a:pPr algn="just"/>
            <a:r>
              <a:rPr lang="en-GB" sz="1600" b="1" dirty="0">
                <a:solidFill>
                  <a:srgbClr val="000000"/>
                </a:solidFill>
                <a:latin typeface="Bookman Old Style" panose="02050604050505020204" pitchFamily="18" charset="0"/>
              </a:rPr>
              <a:t>Monogamous Family Group: </a:t>
            </a:r>
            <a:r>
              <a:rPr lang="en-GB" sz="1600" dirty="0">
                <a:solidFill>
                  <a:srgbClr val="000000"/>
                </a:solidFill>
                <a:latin typeface="Bookman Old Style" panose="02050604050505020204" pitchFamily="18" charset="0"/>
              </a:rPr>
              <a:t>Monogamous groups consist of an adult male and female with their children. When they are grown, the children leave to create their own nuclear families. While this group pattern is the most common one for humans, it is rare for non-human primates. It is found among the small Asian apes as well as some of the New World monkeys. Specifically, monogamous family groups are the common pattern for gibbons and monkeys. </a:t>
            </a:r>
          </a:p>
          <a:p>
            <a:pPr algn="just"/>
            <a:r>
              <a:rPr lang="en-GB" sz="1600" b="1" dirty="0">
                <a:solidFill>
                  <a:srgbClr val="000000"/>
                </a:solidFill>
                <a:latin typeface="Bookman Old Style" panose="02050604050505020204" pitchFamily="18" charset="0"/>
              </a:rPr>
              <a:t>Polyandrous Family Group: </a:t>
            </a:r>
            <a:r>
              <a:rPr lang="en-GB" sz="1600" dirty="0">
                <a:solidFill>
                  <a:srgbClr val="000000"/>
                </a:solidFill>
                <a:latin typeface="Bookman Old Style" panose="02050604050505020204" pitchFamily="18" charset="0"/>
              </a:rPr>
              <a:t>The smallest New World monkeys, form both monogamous and polyandrous family units. They generally start with a monogamous mating pair. Later, a second adult male may join the family and assist in child rearing. When this occurs, both adult males will potentially mate with the adult female. This polyandrous mating pattern is extremely rare among non-human primates. </a:t>
            </a:r>
          </a:p>
          <a:p>
            <a:pPr algn="just"/>
            <a:r>
              <a:rPr lang="en-GB" sz="1600" b="1" dirty="0">
                <a:solidFill>
                  <a:srgbClr val="000000"/>
                </a:solidFill>
                <a:latin typeface="Bookman Old Style" panose="02050604050505020204" pitchFamily="18" charset="0"/>
              </a:rPr>
              <a:t>One-Male-Several-Female Group: </a:t>
            </a:r>
            <a:r>
              <a:rPr lang="en-GB" sz="1600" dirty="0">
                <a:solidFill>
                  <a:srgbClr val="000000"/>
                </a:solidFill>
                <a:latin typeface="Bookman Old Style" panose="02050604050505020204" pitchFamily="18" charset="0"/>
              </a:rPr>
              <a:t>One-male-several-female groups have </a:t>
            </a:r>
            <a:r>
              <a:rPr lang="en-GB" sz="1600" i="1" dirty="0" err="1">
                <a:solidFill>
                  <a:srgbClr val="000000"/>
                </a:solidFill>
                <a:latin typeface="Bookman Old Style" panose="02050604050505020204" pitchFamily="18" charset="0"/>
              </a:rPr>
              <a:t>polygynous</a:t>
            </a:r>
            <a:r>
              <a:rPr lang="en-GB" sz="1600" i="1" dirty="0">
                <a:solidFill>
                  <a:srgbClr val="000000"/>
                </a:solidFill>
                <a:latin typeface="Bookman Old Style" panose="02050604050505020204" pitchFamily="18" charset="0"/>
              </a:rPr>
              <a:t> </a:t>
            </a:r>
            <a:r>
              <a:rPr lang="en-GB" sz="1600" dirty="0">
                <a:solidFill>
                  <a:srgbClr val="000000"/>
                </a:solidFill>
                <a:latin typeface="Bookman Old Style" panose="02050604050505020204" pitchFamily="18" charset="0"/>
              </a:rPr>
              <a:t>mating patterns. That is to say, one male regularly mates with more than one female. Polygyny is generally not a promiscuous mating pattern. Rather, the male and his female mates form a distinct mating and child rearing group. This pattern is found among baboons, </a:t>
            </a:r>
            <a:r>
              <a:rPr lang="en-GB" sz="1600" dirty="0" err="1">
                <a:solidFill>
                  <a:srgbClr val="000000"/>
                </a:solidFill>
                <a:latin typeface="Bookman Old Style" panose="02050604050505020204" pitchFamily="18" charset="0"/>
              </a:rPr>
              <a:t>langurs</a:t>
            </a:r>
            <a:r>
              <a:rPr lang="en-GB" sz="1600" dirty="0">
                <a:solidFill>
                  <a:srgbClr val="000000"/>
                </a:solidFill>
                <a:latin typeface="Bookman Old Style" panose="02050604050505020204" pitchFamily="18" charset="0"/>
              </a:rPr>
              <a:t>, howler monkeys, and gorillas. </a:t>
            </a:r>
          </a:p>
          <a:p>
            <a:pPr algn="just"/>
            <a:r>
              <a:rPr lang="en-GB" sz="1600" b="1" dirty="0" err="1">
                <a:latin typeface="Bookman Old Style" panose="02050604050505020204" pitchFamily="18" charset="0"/>
              </a:rPr>
              <a:t>Multimale-Multifemale</a:t>
            </a:r>
            <a:r>
              <a:rPr lang="en-GB" sz="1600" b="1" dirty="0">
                <a:latin typeface="Bookman Old Style" panose="02050604050505020204" pitchFamily="18" charset="0"/>
              </a:rPr>
              <a:t> Group: </a:t>
            </a:r>
            <a:r>
              <a:rPr lang="en-GB" sz="1600" dirty="0">
                <a:latin typeface="Bookman Old Style" panose="02050604050505020204" pitchFamily="18" charset="0"/>
              </a:rPr>
              <a:t>The most common social group pattern among semi-terrestrial primates is the </a:t>
            </a:r>
            <a:r>
              <a:rPr lang="en-GB" sz="1600" dirty="0" err="1">
                <a:latin typeface="Bookman Old Style" panose="02050604050505020204" pitchFamily="18" charset="0"/>
              </a:rPr>
              <a:t>multimale-multifemale</a:t>
            </a:r>
            <a:r>
              <a:rPr lang="en-GB" sz="1600" dirty="0">
                <a:latin typeface="Bookman Old Style" panose="02050604050505020204" pitchFamily="18" charset="0"/>
              </a:rPr>
              <a:t> group. With this pattern, there are no stable heterosexual bonds – both males and females have a number of different mates. This is characteristic of baboons, macaques, as well as some monkeys. </a:t>
            </a:r>
            <a:endParaRPr lang="en-IN" sz="1600" dirty="0">
              <a:latin typeface="Bookman Old Style" panose="02050604050505020204" pitchFamily="18" charset="0"/>
            </a:endParaRPr>
          </a:p>
        </p:txBody>
      </p:sp>
    </p:spTree>
    <p:extLst>
      <p:ext uri="{BB962C8B-B14F-4D97-AF65-F5344CB8AC3E}">
        <p14:creationId xmlns:p14="http://schemas.microsoft.com/office/powerpoint/2010/main" val="3619785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7" y="1028343"/>
            <a:ext cx="11394831" cy="5262979"/>
          </a:xfrm>
          <a:prstGeom prst="rect">
            <a:avLst/>
          </a:prstGeom>
        </p:spPr>
        <p:txBody>
          <a:bodyPr wrap="square">
            <a:spAutoFit/>
          </a:bodyPr>
          <a:lstStyle/>
          <a:p>
            <a:pPr marL="285750" indent="-285750" algn="just">
              <a:buFont typeface="Wingdings" panose="05000000000000000000" pitchFamily="2" charset="2"/>
              <a:buChar char="v"/>
            </a:pPr>
            <a:r>
              <a:rPr lang="en-GB" sz="2400" dirty="0">
                <a:solidFill>
                  <a:srgbClr val="202122"/>
                </a:solidFill>
                <a:latin typeface="Arial" panose="020B0604020202020204" pitchFamily="34" charset="0"/>
              </a:rPr>
              <a:t>A</a:t>
            </a:r>
            <a:r>
              <a:rPr lang="en-GB" sz="2400" b="0" i="0" dirty="0" smtClean="0">
                <a:solidFill>
                  <a:srgbClr val="202122"/>
                </a:solidFill>
                <a:effectLst/>
                <a:latin typeface="Arial" panose="020B0604020202020204" pitchFamily="34" charset="0"/>
              </a:rPr>
              <a:t>  social</a:t>
            </a:r>
            <a:r>
              <a:rPr lang="en-GB" sz="2400" b="1" i="0" dirty="0" smtClean="0">
                <a:solidFill>
                  <a:srgbClr val="202122"/>
                </a:solidFill>
                <a:effectLst/>
                <a:latin typeface="Arial" panose="020B0604020202020204" pitchFamily="34" charset="0"/>
              </a:rPr>
              <a:t> hierarchy</a:t>
            </a:r>
            <a:r>
              <a:rPr lang="en-GB" sz="2400" b="0" i="0" dirty="0" smtClean="0">
                <a:solidFill>
                  <a:srgbClr val="202122"/>
                </a:solidFill>
                <a:effectLst/>
                <a:latin typeface="Arial" panose="020B0604020202020204" pitchFamily="34" charset="0"/>
              </a:rPr>
              <a:t> or </a:t>
            </a:r>
            <a:r>
              <a:rPr lang="en-GB" sz="2400" b="1" i="0" dirty="0" smtClean="0">
                <a:solidFill>
                  <a:srgbClr val="202122"/>
                </a:solidFill>
                <a:effectLst/>
                <a:latin typeface="Arial" panose="020B0604020202020204" pitchFamily="34" charset="0"/>
              </a:rPr>
              <a:t>pecking order</a:t>
            </a:r>
            <a:r>
              <a:rPr lang="en-GB" sz="2400" b="0" i="0" dirty="0" smtClean="0">
                <a:solidFill>
                  <a:srgbClr val="202122"/>
                </a:solidFill>
                <a:effectLst/>
                <a:latin typeface="Arial" panose="020B0604020202020204" pitchFamily="34" charset="0"/>
              </a:rPr>
              <a:t> is a type of  </a:t>
            </a:r>
            <a:r>
              <a:rPr lang="en-GB" sz="2400" b="0" i="0" u="none" strike="noStrike" dirty="0" smtClean="0">
                <a:effectLst/>
                <a:latin typeface="Arial" panose="020B0604020202020204" pitchFamily="34" charset="0"/>
              </a:rPr>
              <a:t>hierarchy</a:t>
            </a:r>
            <a:r>
              <a:rPr lang="en-GB" sz="2400" b="0" i="0" dirty="0" smtClean="0">
                <a:solidFill>
                  <a:srgbClr val="202122"/>
                </a:solidFill>
                <a:effectLst/>
                <a:latin typeface="Arial" panose="020B0604020202020204" pitchFamily="34" charset="0"/>
              </a:rPr>
              <a:t> where members of animal </a:t>
            </a:r>
            <a:r>
              <a:rPr lang="en-GB" sz="2400" b="0" i="0" u="none" strike="noStrike" dirty="0" smtClean="0">
                <a:effectLst/>
                <a:latin typeface="Arial" panose="020B0604020202020204" pitchFamily="34" charset="0"/>
              </a:rPr>
              <a:t>social groups</a:t>
            </a:r>
            <a:r>
              <a:rPr lang="en-GB" sz="2400" b="0" i="0" dirty="0" smtClean="0">
                <a:solidFill>
                  <a:srgbClr val="202122"/>
                </a:solidFill>
                <a:effectLst/>
                <a:latin typeface="Arial" panose="020B0604020202020204" pitchFamily="34" charset="0"/>
              </a:rPr>
              <a:t> interact and create an order of ranks. </a:t>
            </a:r>
          </a:p>
          <a:p>
            <a:pPr marL="285750" indent="-285750" algn="just">
              <a:buFont typeface="Wingdings" panose="05000000000000000000" pitchFamily="2" charset="2"/>
              <a:buChar char="v"/>
            </a:pPr>
            <a:r>
              <a:rPr lang="en-GB" sz="2400" b="0" i="0" dirty="0" smtClean="0">
                <a:solidFill>
                  <a:srgbClr val="202122"/>
                </a:solidFill>
                <a:effectLst/>
                <a:latin typeface="Arial" panose="020B0604020202020204" pitchFamily="34" charset="0"/>
              </a:rPr>
              <a:t>The dominant higher-ranking individual is called an </a:t>
            </a:r>
            <a:r>
              <a:rPr lang="en-GB" sz="2400" b="1" i="0" dirty="0" smtClean="0">
                <a:solidFill>
                  <a:srgbClr val="202122"/>
                </a:solidFill>
                <a:effectLst/>
                <a:latin typeface="Arial" panose="020B0604020202020204" pitchFamily="34" charset="0"/>
              </a:rPr>
              <a:t>alpha</a:t>
            </a:r>
            <a:r>
              <a:rPr lang="en-GB" sz="2400" b="0" i="0" dirty="0" smtClean="0">
                <a:solidFill>
                  <a:srgbClr val="202122"/>
                </a:solidFill>
                <a:effectLst/>
                <a:latin typeface="Arial" panose="020B0604020202020204" pitchFamily="34" charset="0"/>
              </a:rPr>
              <a:t>, and the submissive lower-ranking individual is a </a:t>
            </a:r>
            <a:r>
              <a:rPr lang="en-GB" sz="2400" b="1" i="0" dirty="0" smtClean="0">
                <a:solidFill>
                  <a:srgbClr val="202122"/>
                </a:solidFill>
                <a:effectLst/>
                <a:latin typeface="Arial" panose="020B0604020202020204" pitchFamily="34" charset="0"/>
              </a:rPr>
              <a:t>beta, gamma, delta and so on</a:t>
            </a:r>
            <a:r>
              <a:rPr lang="en-GB" sz="2400" b="0" i="0" dirty="0" smtClean="0">
                <a:solidFill>
                  <a:srgbClr val="202122"/>
                </a:solidFill>
                <a:effectLst/>
                <a:latin typeface="Arial" panose="020B0604020202020204" pitchFamily="34" charset="0"/>
              </a:rPr>
              <a:t>. </a:t>
            </a:r>
          </a:p>
          <a:p>
            <a:pPr marL="285750" indent="-285750" algn="just">
              <a:buFont typeface="Wingdings" panose="05000000000000000000" pitchFamily="2" charset="2"/>
              <a:buChar char="v"/>
            </a:pPr>
            <a:r>
              <a:rPr lang="en-GB" sz="2400" b="0" i="0" dirty="0" smtClean="0">
                <a:solidFill>
                  <a:srgbClr val="202122"/>
                </a:solidFill>
                <a:effectLst/>
                <a:latin typeface="Arial" panose="020B0604020202020204" pitchFamily="34" charset="0"/>
              </a:rPr>
              <a:t>Different types of interactions result in dominance depending on the species, including ritualized displays of aggression or direct physical violence.</a:t>
            </a:r>
            <a:r>
              <a:rPr lang="en-GB" sz="2400" baseline="30000" dirty="0">
                <a:solidFill>
                  <a:srgbClr val="0645AD"/>
                </a:solidFill>
                <a:latin typeface="Arial" panose="020B0604020202020204" pitchFamily="34" charset="0"/>
              </a:rPr>
              <a:t> </a:t>
            </a:r>
            <a:r>
              <a:rPr lang="en-GB" sz="2400" b="0" i="0" dirty="0" smtClean="0">
                <a:solidFill>
                  <a:srgbClr val="202122"/>
                </a:solidFill>
                <a:effectLst/>
                <a:latin typeface="Arial" panose="020B0604020202020204" pitchFamily="34" charset="0"/>
              </a:rPr>
              <a:t> </a:t>
            </a:r>
          </a:p>
          <a:p>
            <a:pPr marL="285750" indent="-285750" algn="just">
              <a:buFont typeface="Wingdings" panose="05000000000000000000" pitchFamily="2" charset="2"/>
              <a:buChar char="v"/>
            </a:pPr>
            <a:r>
              <a:rPr lang="en-GB" sz="2400" b="0" i="0" dirty="0" smtClean="0">
                <a:solidFill>
                  <a:srgbClr val="202122"/>
                </a:solidFill>
                <a:effectLst/>
                <a:latin typeface="Arial" panose="020B0604020202020204" pitchFamily="34" charset="0"/>
              </a:rPr>
              <a:t>It is mainly observed among the males of a social group. </a:t>
            </a:r>
          </a:p>
          <a:p>
            <a:pPr marL="285750" indent="-285750" algn="just">
              <a:buFont typeface="Wingdings" panose="05000000000000000000" pitchFamily="2" charset="2"/>
              <a:buChar char="v"/>
            </a:pPr>
            <a:r>
              <a:rPr lang="en-GB" sz="2400" b="0" i="0" dirty="0" smtClean="0">
                <a:solidFill>
                  <a:srgbClr val="202122"/>
                </a:solidFill>
                <a:effectLst/>
                <a:latin typeface="Arial" panose="020B0604020202020204" pitchFamily="34" charset="0"/>
              </a:rPr>
              <a:t>In social living groups, members are likely to compete for access to limited resources and </a:t>
            </a:r>
            <a:r>
              <a:rPr lang="en-GB" sz="2400" b="0" i="0" u="none" strike="noStrike" dirty="0" smtClean="0">
                <a:effectLst/>
                <a:latin typeface="Arial" panose="020B0604020202020204" pitchFamily="34" charset="0"/>
              </a:rPr>
              <a:t>mating opportunities</a:t>
            </a:r>
            <a:r>
              <a:rPr lang="en-GB" sz="2400" b="0" i="0" dirty="0" smtClean="0">
                <a:solidFill>
                  <a:srgbClr val="202122"/>
                </a:solidFill>
                <a:effectLst/>
                <a:latin typeface="Arial" panose="020B0604020202020204" pitchFamily="34" charset="0"/>
              </a:rPr>
              <a:t>.</a:t>
            </a:r>
          </a:p>
          <a:p>
            <a:pPr marL="285750" indent="-285750" algn="just">
              <a:buFont typeface="Wingdings" panose="05000000000000000000" pitchFamily="2" charset="2"/>
              <a:buChar char="v"/>
            </a:pPr>
            <a:r>
              <a:rPr lang="en-GB" sz="2400" b="0" i="0" dirty="0" smtClean="0">
                <a:solidFill>
                  <a:srgbClr val="202122"/>
                </a:solidFill>
                <a:effectLst/>
                <a:latin typeface="Arial" panose="020B0604020202020204" pitchFamily="34" charset="0"/>
              </a:rPr>
              <a:t>Rather than fighting each time they meet, relative rank is established between individuals of the same sex, with higher-ranking individuals often gaining more access to resources and mates. </a:t>
            </a:r>
          </a:p>
          <a:p>
            <a:pPr marL="285750" indent="-285750" algn="just">
              <a:buFont typeface="Wingdings" panose="05000000000000000000" pitchFamily="2" charset="2"/>
              <a:buChar char="v"/>
            </a:pPr>
            <a:r>
              <a:rPr lang="en-GB" sz="2400" b="0" i="0" dirty="0" smtClean="0">
                <a:solidFill>
                  <a:srgbClr val="202122"/>
                </a:solidFill>
                <a:effectLst/>
                <a:latin typeface="Arial" panose="020B0604020202020204" pitchFamily="34" charset="0"/>
              </a:rPr>
              <a:t>Based on repetitive interactions, a social order is created that is subject to change each time a dominant animal is challenged by a subordinate one.</a:t>
            </a:r>
            <a:endParaRPr lang="en-IN" sz="2400" dirty="0"/>
          </a:p>
        </p:txBody>
      </p:sp>
    </p:spTree>
    <p:extLst>
      <p:ext uri="{BB962C8B-B14F-4D97-AF65-F5344CB8AC3E}">
        <p14:creationId xmlns:p14="http://schemas.microsoft.com/office/powerpoint/2010/main" val="40086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097" y="112771"/>
            <a:ext cx="11408899" cy="2554545"/>
          </a:xfrm>
          <a:prstGeom prst="rect">
            <a:avLst/>
          </a:prstGeom>
        </p:spPr>
        <p:txBody>
          <a:bodyPr wrap="square">
            <a:spAutoFit/>
          </a:bodyPr>
          <a:lstStyle/>
          <a:p>
            <a:pPr algn="just"/>
            <a:r>
              <a:rPr lang="en-GB" sz="2000" b="1" i="0" dirty="0" smtClean="0">
                <a:solidFill>
                  <a:srgbClr val="202122"/>
                </a:solidFill>
                <a:effectLst/>
                <a:latin typeface="Arial" panose="020B0604020202020204" pitchFamily="34" charset="0"/>
              </a:rPr>
              <a:t>Dominance</a:t>
            </a:r>
            <a:r>
              <a:rPr lang="en-GB" sz="2000" b="0" i="0" dirty="0" smtClean="0">
                <a:solidFill>
                  <a:srgbClr val="202122"/>
                </a:solidFill>
                <a:effectLst/>
                <a:latin typeface="Arial" panose="020B0604020202020204" pitchFamily="34" charset="0"/>
              </a:rPr>
              <a:t> is an individual's preferential access to resources over another based on coercive capacity based on strength, threat, and intimidation, compared to prestige (persuasive capacity based on skills, abilities, and knowledge). </a:t>
            </a:r>
          </a:p>
          <a:p>
            <a:pPr algn="just"/>
            <a:r>
              <a:rPr lang="en-GB" sz="2000" b="0" i="0" dirty="0" smtClean="0">
                <a:solidFill>
                  <a:srgbClr val="202122"/>
                </a:solidFill>
                <a:effectLst/>
                <a:latin typeface="Arial" panose="020B0604020202020204" pitchFamily="34" charset="0"/>
              </a:rPr>
              <a:t>A dominant animal is one whose </a:t>
            </a:r>
            <a:r>
              <a:rPr lang="en-GB" sz="2000" b="0" i="0" u="none" strike="noStrike" dirty="0" smtClean="0">
                <a:effectLst/>
                <a:latin typeface="Arial" panose="020B0604020202020204" pitchFamily="34" charset="0"/>
              </a:rPr>
              <a:t>sexual</a:t>
            </a:r>
            <a:r>
              <a:rPr lang="en-GB" sz="2000" b="0" i="0" dirty="0" smtClean="0">
                <a:solidFill>
                  <a:srgbClr val="202122"/>
                </a:solidFill>
                <a:effectLst/>
                <a:latin typeface="Arial" panose="020B0604020202020204" pitchFamily="34" charset="0"/>
              </a:rPr>
              <a:t>, feeding, aggressive, and other behaviour patterns subsequently occur with relatively little influence from other group members. </a:t>
            </a:r>
          </a:p>
          <a:p>
            <a:pPr algn="just"/>
            <a:r>
              <a:rPr lang="en-GB" sz="2000" b="1" i="0" dirty="0" smtClean="0">
                <a:solidFill>
                  <a:srgbClr val="202122"/>
                </a:solidFill>
                <a:effectLst/>
                <a:latin typeface="Arial" panose="020B0604020202020204" pitchFamily="34" charset="0"/>
              </a:rPr>
              <a:t>Subordinate</a:t>
            </a:r>
            <a:r>
              <a:rPr lang="en-GB" sz="2000" b="0" i="0" dirty="0" smtClean="0">
                <a:solidFill>
                  <a:srgbClr val="202122"/>
                </a:solidFill>
                <a:effectLst/>
                <a:latin typeface="Arial" panose="020B0604020202020204" pitchFamily="34" charset="0"/>
              </a:rPr>
              <a:t> animals are opposite; their behaviour is </a:t>
            </a:r>
            <a:r>
              <a:rPr lang="en-GB" sz="2000" b="1" i="0" dirty="0" smtClean="0">
                <a:solidFill>
                  <a:srgbClr val="202122"/>
                </a:solidFill>
                <a:effectLst/>
                <a:latin typeface="Arial" panose="020B0604020202020204" pitchFamily="34" charset="0"/>
              </a:rPr>
              <a:t>submissive</a:t>
            </a:r>
            <a:r>
              <a:rPr lang="en-GB" sz="2000" b="0" i="0" dirty="0" smtClean="0">
                <a:solidFill>
                  <a:srgbClr val="202122"/>
                </a:solidFill>
                <a:effectLst/>
                <a:latin typeface="Arial" panose="020B0604020202020204" pitchFamily="34" charset="0"/>
              </a:rPr>
              <a:t>, and can be relatively easily influenced or inhibited by other group members [(</a:t>
            </a:r>
            <a:r>
              <a:rPr lang="en-IN" sz="2000" dirty="0"/>
              <a:t>Cheng, Joey T. (2020</a:t>
            </a:r>
            <a:r>
              <a:rPr lang="en-IN" sz="2000" dirty="0" smtClean="0"/>
              <a:t>); </a:t>
            </a:r>
            <a:r>
              <a:rPr lang="fi-FI" sz="2000" dirty="0"/>
              <a:t>Burgoon, J.; Johnson, </a:t>
            </a:r>
            <a:r>
              <a:rPr lang="fi-FI" sz="2000" dirty="0" smtClean="0"/>
              <a:t>M. &amp; Koch</a:t>
            </a:r>
            <a:r>
              <a:rPr lang="fi-FI" sz="2000" dirty="0"/>
              <a:t>, P. (</a:t>
            </a:r>
            <a:r>
              <a:rPr lang="fi-FI" sz="2000" dirty="0" smtClean="0"/>
              <a:t>1998)]</a:t>
            </a:r>
            <a:endParaRPr lang="en-IN" sz="2000" dirty="0"/>
          </a:p>
        </p:txBody>
      </p:sp>
      <p:sp>
        <p:nvSpPr>
          <p:cNvPr id="3" name="Rectangle 2"/>
          <p:cNvSpPr/>
          <p:nvPr/>
        </p:nvSpPr>
        <p:spPr>
          <a:xfrm>
            <a:off x="436095" y="2667316"/>
            <a:ext cx="11408899" cy="2246769"/>
          </a:xfrm>
          <a:prstGeom prst="rect">
            <a:avLst/>
          </a:prstGeom>
        </p:spPr>
        <p:txBody>
          <a:bodyPr wrap="square">
            <a:spAutoFit/>
          </a:bodyPr>
          <a:lstStyle/>
          <a:p>
            <a:pPr algn="just"/>
            <a:r>
              <a:rPr lang="en-GB" sz="2000" dirty="0">
                <a:solidFill>
                  <a:srgbClr val="202122"/>
                </a:solidFill>
                <a:latin typeface="Arial" panose="020B0604020202020204" pitchFamily="34" charset="0"/>
              </a:rPr>
              <a:t>T</a:t>
            </a:r>
            <a:r>
              <a:rPr lang="en-GB" sz="2000" b="0" i="0" dirty="0" smtClean="0">
                <a:solidFill>
                  <a:srgbClr val="202122"/>
                </a:solidFill>
                <a:effectLst/>
                <a:latin typeface="Arial" panose="020B0604020202020204" pitchFamily="34" charset="0"/>
              </a:rPr>
              <a:t>here are certain characteristics of individuals, groups, and environments that determine whether an individual will benefit from a high rank. These include: </a:t>
            </a:r>
          </a:p>
          <a:p>
            <a:pPr marL="285750" indent="-285750" algn="just">
              <a:buFont typeface="Arial" panose="020B0604020202020204" pitchFamily="34" charset="0"/>
              <a:buChar char="•"/>
            </a:pPr>
            <a:r>
              <a:rPr lang="en-GB" sz="2000" dirty="0">
                <a:solidFill>
                  <a:srgbClr val="202122"/>
                </a:solidFill>
                <a:latin typeface="Arial" panose="020B0604020202020204" pitchFamily="34" charset="0"/>
              </a:rPr>
              <a:t>W</a:t>
            </a:r>
            <a:r>
              <a:rPr lang="en-GB" sz="2000" b="0" i="0" dirty="0" smtClean="0">
                <a:solidFill>
                  <a:srgbClr val="202122"/>
                </a:solidFill>
                <a:effectLst/>
                <a:latin typeface="Arial" panose="020B0604020202020204" pitchFamily="34" charset="0"/>
              </a:rPr>
              <a:t>hether or not high rank gives them access to valuable resources such as mates and food. </a:t>
            </a:r>
          </a:p>
          <a:p>
            <a:pPr marL="285750" indent="-285750" algn="just">
              <a:buFont typeface="Arial" panose="020B0604020202020204" pitchFamily="34" charset="0"/>
              <a:buChar char="•"/>
            </a:pPr>
            <a:r>
              <a:rPr lang="en-GB" sz="2000" b="0" i="0" dirty="0" smtClean="0">
                <a:solidFill>
                  <a:srgbClr val="202122"/>
                </a:solidFill>
                <a:effectLst/>
                <a:latin typeface="Arial" panose="020B0604020202020204" pitchFamily="34" charset="0"/>
              </a:rPr>
              <a:t>Age, intelligence, experience, and physical fitness can influence whether or not an individual can pursue a higher ranking in the hierarchy, which often comes at the expense of conflict. </a:t>
            </a:r>
          </a:p>
          <a:p>
            <a:pPr marL="285750" indent="-285750" algn="just">
              <a:buFont typeface="Arial" panose="020B0604020202020204" pitchFamily="34" charset="0"/>
              <a:buChar char="•"/>
            </a:pPr>
            <a:r>
              <a:rPr lang="en-GB" sz="2000" b="0" i="0" dirty="0" smtClean="0">
                <a:solidFill>
                  <a:srgbClr val="202122"/>
                </a:solidFill>
                <a:effectLst/>
                <a:latin typeface="Arial" panose="020B0604020202020204" pitchFamily="34" charset="0"/>
              </a:rPr>
              <a:t>Hierarchy results from interactions, group dynamics, and sharing of resources, so group size and composition affect the dominance decisions of high-ranking individuals</a:t>
            </a:r>
            <a:endParaRPr lang="en-IN" sz="2000" dirty="0"/>
          </a:p>
        </p:txBody>
      </p:sp>
      <p:sp>
        <p:nvSpPr>
          <p:cNvPr id="4" name="Rectangle 3"/>
          <p:cNvSpPr/>
          <p:nvPr/>
        </p:nvSpPr>
        <p:spPr>
          <a:xfrm>
            <a:off x="436093" y="4914085"/>
            <a:ext cx="11408899" cy="1754326"/>
          </a:xfrm>
          <a:prstGeom prst="rect">
            <a:avLst/>
          </a:prstGeom>
        </p:spPr>
        <p:txBody>
          <a:bodyPr wrap="square">
            <a:spAutoFit/>
          </a:bodyPr>
          <a:lstStyle/>
          <a:p>
            <a:pPr algn="just"/>
            <a:r>
              <a:rPr lang="en-GB" dirty="0">
                <a:solidFill>
                  <a:srgbClr val="202122"/>
                </a:solidFill>
                <a:latin typeface="Arial" panose="020B0604020202020204" pitchFamily="34" charset="0"/>
              </a:rPr>
              <a:t>I</a:t>
            </a:r>
            <a:r>
              <a:rPr lang="en-GB" b="0" i="0" dirty="0" smtClean="0">
                <a:solidFill>
                  <a:srgbClr val="202122"/>
                </a:solidFill>
                <a:effectLst/>
                <a:latin typeface="Arial" panose="020B0604020202020204" pitchFamily="34" charset="0"/>
              </a:rPr>
              <a:t>n a large group with many males (Gorilla), it is difficult for the alpha to dominate all the mating opportunities, so some mate sharing probably exists. These opportunities available to subordinates reduce the likelihood of a challenge to the dominant male: mating is no longer an all-or-nothing game and the sharing is enough to placate most subordinates. Similarly when resource is clumped it gives benefit to a dominant female in monkeys, but when resource is distributed subordinate females can forage without encountering the dominant female (Velvet Monkeys of Kenya)</a:t>
            </a:r>
            <a:endParaRPr lang="en-IN" dirty="0"/>
          </a:p>
        </p:txBody>
      </p:sp>
    </p:spTree>
    <p:extLst>
      <p:ext uri="{BB962C8B-B14F-4D97-AF65-F5344CB8AC3E}">
        <p14:creationId xmlns:p14="http://schemas.microsoft.com/office/powerpoint/2010/main" val="2676843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947" y="310891"/>
            <a:ext cx="11830930" cy="6463308"/>
          </a:xfrm>
          <a:prstGeom prst="rect">
            <a:avLst/>
          </a:prstGeom>
        </p:spPr>
        <p:txBody>
          <a:bodyPr wrap="square">
            <a:spAutoFit/>
          </a:bodyPr>
          <a:lstStyle/>
          <a:p>
            <a:pPr algn="just"/>
            <a:r>
              <a:rPr lang="en-GB" sz="2800" b="1" i="0" dirty="0" smtClean="0">
                <a:solidFill>
                  <a:srgbClr val="FF0000"/>
                </a:solidFill>
                <a:effectLst/>
              </a:rPr>
              <a:t>BENEFITS:</a:t>
            </a:r>
          </a:p>
          <a:p>
            <a:pPr algn="just"/>
            <a:r>
              <a:rPr lang="en-GB" sz="2400" b="1" i="0" dirty="0" smtClean="0">
                <a:solidFill>
                  <a:srgbClr val="FF0000"/>
                </a:solidFill>
                <a:effectLst/>
              </a:rPr>
              <a:t>Foraging Success:</a:t>
            </a:r>
          </a:p>
          <a:p>
            <a:pPr algn="just"/>
            <a:r>
              <a:rPr lang="en-GB" b="0" i="0" dirty="0" smtClean="0">
                <a:solidFill>
                  <a:srgbClr val="202122"/>
                </a:solidFill>
                <a:effectLst/>
              </a:rPr>
              <a:t>A benefit to high ranking individuals is increased </a:t>
            </a:r>
            <a:r>
              <a:rPr lang="en-GB" b="0" i="0" u="none" strike="noStrike" dirty="0" smtClean="0">
                <a:effectLst/>
              </a:rPr>
              <a:t>foraging</a:t>
            </a:r>
            <a:r>
              <a:rPr lang="en-GB" b="0" i="0" dirty="0" smtClean="0">
                <a:solidFill>
                  <a:srgbClr val="202122"/>
                </a:solidFill>
                <a:effectLst/>
              </a:rPr>
              <a:t> success and access to food resources. During times of water shortage the highest-ranking </a:t>
            </a:r>
            <a:r>
              <a:rPr lang="en-GB" b="0" i="0" dirty="0" err="1" smtClean="0">
                <a:solidFill>
                  <a:srgbClr val="202122"/>
                </a:solidFill>
                <a:effectLst/>
              </a:rPr>
              <a:t>vervet</a:t>
            </a:r>
            <a:r>
              <a:rPr lang="en-GB" b="0" i="0" dirty="0" smtClean="0">
                <a:solidFill>
                  <a:srgbClr val="202122"/>
                </a:solidFill>
                <a:effectLst/>
              </a:rPr>
              <a:t> females have greater access than subordinates females to water in tree holes. In </a:t>
            </a:r>
            <a:r>
              <a:rPr lang="en-GB" b="0" i="0" u="none" strike="noStrike" dirty="0" smtClean="0">
                <a:effectLst/>
              </a:rPr>
              <a:t>chacma</a:t>
            </a:r>
            <a:r>
              <a:rPr lang="en-GB" b="0" i="0" u="none" strike="noStrike" dirty="0" smtClean="0">
                <a:solidFill>
                  <a:srgbClr val="0645AD"/>
                </a:solidFill>
                <a:effectLst/>
              </a:rPr>
              <a:t> </a:t>
            </a:r>
            <a:r>
              <a:rPr lang="en-GB" b="0" i="0" u="none" strike="noStrike" dirty="0" smtClean="0">
                <a:effectLst/>
              </a:rPr>
              <a:t>baboons</a:t>
            </a:r>
            <a:r>
              <a:rPr lang="en-GB" b="0" i="0" dirty="0" smtClean="0">
                <a:solidFill>
                  <a:srgbClr val="202122"/>
                </a:solidFill>
                <a:effectLst/>
              </a:rPr>
              <a:t>, the high-ranking males have the first access to vertebrate prey that has been caught by the group, and in yellow baboons the dominant males feed for longer without being interrupted.</a:t>
            </a:r>
          </a:p>
          <a:p>
            <a:pPr algn="just"/>
            <a:r>
              <a:rPr lang="en-GB" b="0" i="0" dirty="0" smtClean="0">
                <a:solidFill>
                  <a:srgbClr val="202122"/>
                </a:solidFill>
                <a:effectLst/>
              </a:rPr>
              <a:t>In many bird species, the dominant individuals have higher rates of food intake. Such species include </a:t>
            </a:r>
            <a:r>
              <a:rPr lang="en-GB" b="0" i="0" u="none" strike="noStrike" dirty="0" smtClean="0">
                <a:effectLst/>
              </a:rPr>
              <a:t>dark-eyed</a:t>
            </a:r>
            <a:r>
              <a:rPr lang="en-GB" b="0" i="0" u="none" strike="noStrike" dirty="0" smtClean="0">
                <a:solidFill>
                  <a:srgbClr val="0645AD"/>
                </a:solidFill>
                <a:effectLst/>
              </a:rPr>
              <a:t> </a:t>
            </a:r>
            <a:r>
              <a:rPr lang="en-GB" b="0" i="0" u="none" strike="noStrike" dirty="0" smtClean="0">
                <a:effectLst/>
              </a:rPr>
              <a:t>juncos</a:t>
            </a:r>
            <a:r>
              <a:rPr lang="en-GB" b="0" i="0" dirty="0" smtClean="0">
                <a:solidFill>
                  <a:srgbClr val="202122"/>
                </a:solidFill>
                <a:effectLst/>
              </a:rPr>
              <a:t> and </a:t>
            </a:r>
            <a:r>
              <a:rPr lang="en-GB" b="0" i="0" u="none" strike="noStrike" dirty="0" smtClean="0">
                <a:effectLst/>
              </a:rPr>
              <a:t>oystercatchers</a:t>
            </a:r>
            <a:r>
              <a:rPr lang="en-GB" b="0" i="0" dirty="0" smtClean="0">
                <a:solidFill>
                  <a:srgbClr val="202122"/>
                </a:solidFill>
                <a:effectLst/>
              </a:rPr>
              <a:t>. The dominant individuals in these groups fill themselves up first and fill up more quickly, so they spend less time foraging, which reduces the risk of predation. Thus they have increased survival because of increased nutrition and decreased predation</a:t>
            </a:r>
          </a:p>
          <a:p>
            <a:pPr algn="just"/>
            <a:endParaRPr lang="en-GB" dirty="0">
              <a:solidFill>
                <a:srgbClr val="202122"/>
              </a:solidFill>
            </a:endParaRPr>
          </a:p>
          <a:p>
            <a:pPr algn="just"/>
            <a:r>
              <a:rPr lang="en-GB" sz="2400" b="1" i="0" dirty="0" smtClean="0">
                <a:solidFill>
                  <a:srgbClr val="FF0000"/>
                </a:solidFill>
                <a:effectLst/>
              </a:rPr>
              <a:t>Reproductive Success:</a:t>
            </a:r>
          </a:p>
          <a:p>
            <a:pPr algn="just"/>
            <a:r>
              <a:rPr lang="en-GB" dirty="0"/>
              <a:t>In primates, a well-studied group, high rank brings reproductive success, as seen in a 1991 meta-analysis of 32 studies</a:t>
            </a:r>
            <a:r>
              <a:rPr lang="en-GB" dirty="0" smtClean="0"/>
              <a:t>. </a:t>
            </a:r>
            <a:r>
              <a:rPr lang="en-GB" dirty="0"/>
              <a:t>High-ranking bonnet macaque males have more access to fertile females and consequently partake in most of the </a:t>
            </a:r>
            <a:r>
              <a:rPr lang="en-GB" dirty="0" smtClean="0"/>
              <a:t>mating </a:t>
            </a:r>
            <a:r>
              <a:rPr lang="en-GB" dirty="0"/>
              <a:t>within the </a:t>
            </a:r>
            <a:r>
              <a:rPr lang="en-GB" dirty="0" smtClean="0"/>
              <a:t>group. </a:t>
            </a:r>
            <a:r>
              <a:rPr lang="en-GB" dirty="0"/>
              <a:t>In many primates, including bonnet macaques and rhesus monkeys, the offspring of high-ranking individuals have better fitness and thus an increased rate of survival. This is most likely a function of two factors. The first is that high-ranking males mate with high-ranking females. Assuming their high rank is correlated with higher fitness and fighting ability, this trait will be conferred to their offspring. The second factor is that higher-ranking parents probably provide better protection to their offspring and thus ensure higher survival </a:t>
            </a:r>
            <a:r>
              <a:rPr lang="en-GB" dirty="0" smtClean="0"/>
              <a:t>rates [(</a:t>
            </a:r>
            <a:r>
              <a:rPr lang="en-IN" dirty="0" err="1"/>
              <a:t>Huntingford</a:t>
            </a:r>
            <a:r>
              <a:rPr lang="en-IN" dirty="0"/>
              <a:t>, Felicity; Turner, Angela K. (1987</a:t>
            </a:r>
            <a:r>
              <a:rPr lang="en-IN" dirty="0" smtClean="0"/>
              <a:t>); </a:t>
            </a:r>
            <a:r>
              <a:rPr lang="en-IN" dirty="0" err="1"/>
              <a:t>Cowlishaw</a:t>
            </a:r>
            <a:r>
              <a:rPr lang="en-IN" dirty="0"/>
              <a:t>, Guy; Dunbar, Robin I. M. (</a:t>
            </a:r>
            <a:r>
              <a:rPr lang="en-IN" dirty="0" smtClean="0"/>
              <a:t>1991)]</a:t>
            </a:r>
            <a:endParaRPr lang="en-GB" dirty="0" smtClean="0"/>
          </a:p>
          <a:p>
            <a:pPr algn="just"/>
            <a:r>
              <a:rPr lang="en-GB" dirty="0"/>
              <a:t>In many monogamous bird species, the dominant pairs tend to get the best territories, which in turn promote offspring survival and adult </a:t>
            </a:r>
            <a:r>
              <a:rPr lang="en-GB" dirty="0" smtClean="0"/>
              <a:t>health</a:t>
            </a:r>
            <a:endParaRPr lang="en-GB" b="0" i="0" dirty="0" smtClean="0">
              <a:solidFill>
                <a:srgbClr val="202122"/>
              </a:solidFill>
              <a:effectLst/>
            </a:endParaRPr>
          </a:p>
        </p:txBody>
      </p:sp>
    </p:spTree>
    <p:extLst>
      <p:ext uri="{BB962C8B-B14F-4D97-AF65-F5344CB8AC3E}">
        <p14:creationId xmlns:p14="http://schemas.microsoft.com/office/powerpoint/2010/main" val="135384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151" y="360628"/>
            <a:ext cx="11648049" cy="6370975"/>
          </a:xfrm>
          <a:prstGeom prst="rect">
            <a:avLst/>
          </a:prstGeom>
        </p:spPr>
        <p:txBody>
          <a:bodyPr wrap="square">
            <a:spAutoFit/>
          </a:bodyPr>
          <a:lstStyle/>
          <a:p>
            <a:pPr algn="just"/>
            <a:r>
              <a:rPr lang="en-GB" sz="2400" b="1" i="0" dirty="0" smtClean="0">
                <a:solidFill>
                  <a:srgbClr val="FF0000"/>
                </a:solidFill>
                <a:effectLst/>
              </a:rPr>
              <a:t>COSTS</a:t>
            </a:r>
          </a:p>
          <a:p>
            <a:pPr algn="just"/>
            <a:endParaRPr lang="en-GB" sz="2400" b="0" i="0" dirty="0" smtClean="0">
              <a:solidFill>
                <a:srgbClr val="202122"/>
              </a:solidFill>
              <a:effectLst/>
            </a:endParaRPr>
          </a:p>
          <a:p>
            <a:pPr algn="just"/>
            <a:r>
              <a:rPr lang="en-GB" sz="2400" b="0" i="0" dirty="0" smtClean="0">
                <a:solidFill>
                  <a:srgbClr val="202122"/>
                </a:solidFill>
                <a:effectLst/>
              </a:rPr>
              <a:t>The most common costs to high-ranking individuals are higher metabolic rates and higher levels of stress hormones. In </a:t>
            </a:r>
            <a:r>
              <a:rPr lang="en-GB" sz="2400" b="0" i="0" u="none" strike="noStrike" dirty="0" smtClean="0">
                <a:effectLst/>
              </a:rPr>
              <a:t>great</a:t>
            </a:r>
            <a:r>
              <a:rPr lang="en-GB" sz="2400" b="0" i="0" u="none" strike="noStrike" dirty="0" smtClean="0">
                <a:solidFill>
                  <a:srgbClr val="0645AD"/>
                </a:solidFill>
                <a:effectLst/>
              </a:rPr>
              <a:t> </a:t>
            </a:r>
            <a:r>
              <a:rPr lang="en-GB" sz="2400" b="0" i="0" u="none" strike="noStrike" dirty="0" smtClean="0">
                <a:effectLst/>
              </a:rPr>
              <a:t>tits</a:t>
            </a:r>
            <a:r>
              <a:rPr lang="en-GB" sz="2400" b="0" i="0" dirty="0" smtClean="0">
                <a:solidFill>
                  <a:srgbClr val="202122"/>
                </a:solidFill>
                <a:effectLst/>
              </a:rPr>
              <a:t> and </a:t>
            </a:r>
            <a:r>
              <a:rPr lang="en-GB" sz="2400" b="0" i="0" u="none" strike="noStrike" dirty="0" smtClean="0">
                <a:effectLst/>
              </a:rPr>
              <a:t>pied</a:t>
            </a:r>
            <a:r>
              <a:rPr lang="en-GB" sz="2400" b="0" i="0" u="none" strike="noStrike" dirty="0" smtClean="0">
                <a:solidFill>
                  <a:srgbClr val="0645AD"/>
                </a:solidFill>
                <a:effectLst/>
              </a:rPr>
              <a:t> </a:t>
            </a:r>
            <a:r>
              <a:rPr lang="en-GB" sz="2400" b="0" i="0" u="none" strike="noStrike" dirty="0" smtClean="0">
                <a:effectLst/>
              </a:rPr>
              <a:t>flycatchers</a:t>
            </a:r>
            <a:r>
              <a:rPr lang="en-GB" sz="2400" b="0" i="0" dirty="0" smtClean="0">
                <a:solidFill>
                  <a:srgbClr val="202122"/>
                </a:solidFill>
                <a:effectLst/>
              </a:rPr>
              <a:t>, high-ranking individuals experience higher resting metabolic rates and therefore need to consume more food in order to maintain fitness and activity levels compared to subordinates in their groups. The energetic costs of defending territory, mates, and other resources can be very consuming and cause high-ranking individuals, who spend more time in these activities, to lose body mass over long periods of dominance. Therefore, their physical condition decreases the longer they spend partaking in these high-energy activities, and they lose rank as a function of age.</a:t>
            </a:r>
          </a:p>
          <a:p>
            <a:pPr algn="just"/>
            <a:r>
              <a:rPr lang="en-GB" sz="2400" dirty="0"/>
              <a:t>In wild male baboons, the highest ranking male, also known as the alpha, experiences high levels of both testosterone and glucocorticoid, which indicates that high-ranking males undergo higher levels of stress which reduces fitness. Reduced health and longevity occurs because these two hormones have immunosuppressant activity, which reduces survival and presents opportunities for parasitic infestation and other health </a:t>
            </a:r>
            <a:r>
              <a:rPr lang="en-GB" sz="2400" dirty="0" smtClean="0"/>
              <a:t>risks [(</a:t>
            </a:r>
            <a:r>
              <a:rPr lang="it-IT" sz="2400" dirty="0"/>
              <a:t>Gesquiere, Laurence R.; Learn, Niki H.; Simao, Carolina M.; et al. (2011</a:t>
            </a:r>
            <a:r>
              <a:rPr lang="it-IT" sz="2400" dirty="0" smtClean="0"/>
              <a:t>)].</a:t>
            </a:r>
            <a:endParaRPr lang="en-IN" sz="2400" dirty="0"/>
          </a:p>
        </p:txBody>
      </p:sp>
    </p:spTree>
    <p:extLst>
      <p:ext uri="{BB962C8B-B14F-4D97-AF65-F5344CB8AC3E}">
        <p14:creationId xmlns:p14="http://schemas.microsoft.com/office/powerpoint/2010/main" val="374924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44" y="317252"/>
            <a:ext cx="11619913" cy="2462213"/>
          </a:xfrm>
          <a:prstGeom prst="rect">
            <a:avLst/>
          </a:prstGeom>
        </p:spPr>
        <p:txBody>
          <a:bodyPr wrap="square">
            <a:spAutoFit/>
          </a:bodyPr>
          <a:lstStyle/>
          <a:p>
            <a:pPr algn="just"/>
            <a:r>
              <a:rPr lang="en-GB" sz="2200" b="1" i="0" dirty="0" smtClean="0">
                <a:solidFill>
                  <a:srgbClr val="FF0000"/>
                </a:solidFill>
                <a:effectLst/>
              </a:rPr>
              <a:t>BENEFITS</a:t>
            </a:r>
          </a:p>
          <a:p>
            <a:pPr algn="just"/>
            <a:endParaRPr lang="en-GB" sz="2200" b="0" i="0" dirty="0" smtClean="0">
              <a:effectLst/>
            </a:endParaRPr>
          </a:p>
          <a:p>
            <a:pPr algn="just"/>
            <a:r>
              <a:rPr lang="en-GB" sz="2200" b="0" i="0" dirty="0" smtClean="0">
                <a:effectLst/>
              </a:rPr>
              <a:t>There are a number of benefits to being subordinate. Subordination is beneficial in agonistic conflicts where rank predicts the outcome of a fight. Less injury will occur if subordinate individuals avoid fighting with higher-ranking individuals who would win a large percentage of the time - knowledge of the pecking order keeps both parties from incurring the costs of a prolonged fight.</a:t>
            </a:r>
          </a:p>
          <a:p>
            <a:pPr algn="just"/>
            <a:r>
              <a:rPr lang="en-GB" sz="2200" dirty="0"/>
              <a:t>Fighting with dominant males is a risky </a:t>
            </a:r>
            <a:r>
              <a:rPr lang="en-GB" sz="2200" dirty="0" err="1"/>
              <a:t>behavior</a:t>
            </a:r>
            <a:r>
              <a:rPr lang="en-GB" sz="2200" dirty="0"/>
              <a:t> that may result in defeat, injury or even death.</a:t>
            </a:r>
            <a:endParaRPr lang="en-IN" sz="2200" dirty="0"/>
          </a:p>
        </p:txBody>
      </p:sp>
      <p:sp>
        <p:nvSpPr>
          <p:cNvPr id="3" name="Rectangle 2"/>
          <p:cNvSpPr/>
          <p:nvPr/>
        </p:nvSpPr>
        <p:spPr>
          <a:xfrm>
            <a:off x="154744" y="3206486"/>
            <a:ext cx="11619913" cy="3477875"/>
          </a:xfrm>
          <a:prstGeom prst="rect">
            <a:avLst/>
          </a:prstGeom>
        </p:spPr>
        <p:txBody>
          <a:bodyPr wrap="square">
            <a:spAutoFit/>
          </a:bodyPr>
          <a:lstStyle/>
          <a:p>
            <a:pPr algn="just"/>
            <a:r>
              <a:rPr lang="en-GB" sz="2200" b="1" i="0" dirty="0" smtClean="0">
                <a:solidFill>
                  <a:srgbClr val="FF0000"/>
                </a:solidFill>
                <a:effectLst/>
              </a:rPr>
              <a:t>COSTS</a:t>
            </a:r>
          </a:p>
          <a:p>
            <a:pPr algn="just"/>
            <a:endParaRPr lang="en-GB" sz="2200" b="0" i="0" dirty="0" smtClean="0">
              <a:effectLst/>
            </a:endParaRPr>
          </a:p>
          <a:p>
            <a:pPr algn="just"/>
            <a:r>
              <a:rPr lang="en-GB" sz="2200" b="0" i="0" dirty="0" smtClean="0">
                <a:effectLst/>
              </a:rPr>
              <a:t>Subordinate individuals suffer a range of costs from dominance hierarchies, one of the most notable being reduced access to food sources.</a:t>
            </a:r>
          </a:p>
          <a:p>
            <a:pPr algn="just"/>
            <a:r>
              <a:rPr lang="en-GB" sz="2200" dirty="0"/>
              <a:t>Subordinates also lose out in shelter and nesting sites</a:t>
            </a:r>
            <a:r>
              <a:rPr lang="en-GB" sz="2200" dirty="0" smtClean="0"/>
              <a:t>.</a:t>
            </a:r>
          </a:p>
          <a:p>
            <a:pPr algn="just"/>
            <a:r>
              <a:rPr lang="en-GB" sz="2200" dirty="0"/>
              <a:t>Subordinate individuals often demonstrate a huge reproductive disadvantage in dominance hierarchies. Among brown hyenas, subordinate females have less opportunity to rear young in the communal den, and thus had decreased survival of offspring when compared to high-ranking individuals. Subordinate males have far less copulations with females compared to the high-ranking </a:t>
            </a:r>
            <a:r>
              <a:rPr lang="en-GB" sz="2200" dirty="0" smtClean="0"/>
              <a:t>males </a:t>
            </a:r>
            <a:r>
              <a:rPr lang="en-GB" sz="2000" dirty="0" smtClean="0"/>
              <a:t>[</a:t>
            </a:r>
            <a:r>
              <a:rPr lang="nl-NL" sz="2000" dirty="0"/>
              <a:t>Owens, D.; Owens, M. (1996</a:t>
            </a:r>
            <a:r>
              <a:rPr lang="nl-NL" sz="2000" dirty="0" smtClean="0"/>
              <a:t>); </a:t>
            </a:r>
            <a:r>
              <a:rPr lang="fi-FI" sz="2000" dirty="0"/>
              <a:t>Dittus, W. P. J. (1977</a:t>
            </a:r>
            <a:r>
              <a:rPr lang="fi-FI" sz="2000" dirty="0" smtClean="0"/>
              <a:t>)]</a:t>
            </a:r>
            <a:endParaRPr lang="en-IN" sz="2000" dirty="0"/>
          </a:p>
        </p:txBody>
      </p:sp>
    </p:spTree>
    <p:extLst>
      <p:ext uri="{BB962C8B-B14F-4D97-AF65-F5344CB8AC3E}">
        <p14:creationId xmlns:p14="http://schemas.microsoft.com/office/powerpoint/2010/main" val="274884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9" y="682388"/>
            <a:ext cx="10515600" cy="5759355"/>
          </a:xfrm>
        </p:spPr>
        <p:txBody>
          <a:bodyPr>
            <a:normAutofit fontScale="85000" lnSpcReduction="20000"/>
          </a:bodyPr>
          <a:lstStyle/>
          <a:p>
            <a:pPr algn="just"/>
            <a:r>
              <a:rPr lang="en-GB" dirty="0" smtClean="0">
                <a:latin typeface="Arial" panose="020B0604020202020204" pitchFamily="34" charset="0"/>
                <a:cs typeface="Arial" panose="020B0604020202020204" pitchFamily="34" charset="0"/>
              </a:rPr>
              <a:t>Animal’s involvement in conflict is defined by the interplay between cost and benefit of being in agonistic behaviour</a:t>
            </a:r>
          </a:p>
          <a:p>
            <a:pPr algn="just"/>
            <a:r>
              <a:rPr lang="en-GB" dirty="0" smtClean="0">
                <a:latin typeface="Arial" panose="020B0604020202020204" pitchFamily="34" charset="0"/>
                <a:cs typeface="Arial" panose="020B0604020202020204" pitchFamily="34" charset="0"/>
              </a:rPr>
              <a:t>It was originally based on the simplistic assumption of game theory of pair-wise conflict that both participant have equal strength and ability to fight</a:t>
            </a:r>
          </a:p>
          <a:p>
            <a:pPr algn="just"/>
            <a:r>
              <a:rPr lang="en-GB" dirty="0" smtClean="0">
                <a:latin typeface="Arial" panose="020B0604020202020204" pitchFamily="34" charset="0"/>
                <a:cs typeface="Arial" panose="020B0604020202020204" pitchFamily="34" charset="0"/>
              </a:rPr>
              <a:t>Modifications</a:t>
            </a:r>
            <a:r>
              <a:rPr lang="en-GB"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have </a:t>
            </a:r>
            <a:r>
              <a:rPr lang="en-GB" dirty="0">
                <a:latin typeface="Arial" panose="020B0604020202020204" pitchFamily="34" charset="0"/>
                <a:cs typeface="Arial" panose="020B0604020202020204" pitchFamily="34" charset="0"/>
              </a:rPr>
              <a:t>provided increased focus on the differences between the fighting capabilities of animals and </a:t>
            </a:r>
            <a:r>
              <a:rPr lang="en-GB" dirty="0" smtClean="0">
                <a:latin typeface="Arial" panose="020B0604020202020204" pitchFamily="34" charset="0"/>
                <a:cs typeface="Arial" panose="020B0604020202020204" pitchFamily="34" charset="0"/>
              </a:rPr>
              <a:t>their </a:t>
            </a:r>
            <a:r>
              <a:rPr lang="en-GB" dirty="0">
                <a:latin typeface="Arial" panose="020B0604020202020204" pitchFamily="34" charset="0"/>
                <a:cs typeface="Arial" panose="020B0604020202020204" pitchFamily="34" charset="0"/>
              </a:rPr>
              <a:t>evolutionary development. These </a:t>
            </a:r>
            <a:r>
              <a:rPr lang="en-GB" dirty="0" smtClean="0">
                <a:latin typeface="Arial" panose="020B0604020202020204" pitchFamily="34" charset="0"/>
                <a:cs typeface="Arial" panose="020B0604020202020204" pitchFamily="34" charset="0"/>
              </a:rPr>
              <a:t>will determine </a:t>
            </a:r>
            <a:r>
              <a:rPr lang="en-GB" dirty="0">
                <a:latin typeface="Arial" panose="020B0604020202020204" pitchFamily="34" charset="0"/>
                <a:cs typeface="Arial" panose="020B0604020202020204" pitchFamily="34" charset="0"/>
              </a:rPr>
              <a:t>the outcomes of fights, their intensity, and animal decisions to submit or continue fighting. The influence of aggression, threats, and fighting on the strategies of individuals engaged in conflict has proven integral to establishing social hierarchies reflective of dominant-subordinate </a:t>
            </a:r>
            <a:r>
              <a:rPr lang="en-GB" dirty="0" smtClean="0">
                <a:latin typeface="Arial" panose="020B0604020202020204" pitchFamily="34" charset="0"/>
                <a:cs typeface="Arial" panose="020B0604020202020204" pitchFamily="34" charset="0"/>
              </a:rPr>
              <a:t>interactions</a:t>
            </a:r>
          </a:p>
          <a:p>
            <a:pPr algn="just"/>
            <a:r>
              <a:rPr lang="en-GB" dirty="0" smtClean="0">
                <a:latin typeface="Arial" panose="020B0604020202020204" pitchFamily="34" charset="0"/>
                <a:cs typeface="Arial" panose="020B0604020202020204" pitchFamily="34" charset="0"/>
              </a:rPr>
              <a:t>Thus the asymmetries between the individuals are categorised based on the following interactions</a:t>
            </a:r>
          </a:p>
          <a:p>
            <a:pPr marL="514350" indent="-514350" algn="just">
              <a:buFont typeface="+mj-lt"/>
              <a:buAutoNum type="arabicPeriod"/>
            </a:pPr>
            <a:r>
              <a:rPr lang="en-GB" sz="2400" dirty="0">
                <a:latin typeface="Arial" panose="020B0604020202020204" pitchFamily="34" charset="0"/>
                <a:cs typeface="Arial" panose="020B0604020202020204" pitchFamily="34" charset="0"/>
              </a:rPr>
              <a:t>Resource-holding potential: Animals that are better able to defend resources often win without much physical contact</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marL="514350" indent="-514350" algn="just">
              <a:buFont typeface="+mj-lt"/>
              <a:buAutoNum type="arabicPeriod"/>
            </a:pPr>
            <a:r>
              <a:rPr lang="en-GB" sz="2400" dirty="0">
                <a:latin typeface="Arial" panose="020B0604020202020204" pitchFamily="34" charset="0"/>
                <a:cs typeface="Arial" panose="020B0604020202020204" pitchFamily="34" charset="0"/>
              </a:rPr>
              <a:t>Resource value: Animals more invested in a resource are likely to invest more in the fight despite potential for incurring higher costs</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marL="514350" indent="-514350" algn="just">
              <a:buFont typeface="+mj-lt"/>
              <a:buAutoNum type="arabicPeriod"/>
            </a:pPr>
            <a:r>
              <a:rPr lang="en-GB" sz="2400" dirty="0">
                <a:latin typeface="Arial" panose="020B0604020202020204" pitchFamily="34" charset="0"/>
                <a:cs typeface="Arial" panose="020B0604020202020204" pitchFamily="34" charset="0"/>
              </a:rPr>
              <a:t>Intruder retreats: When participants are of equal fighting ability and competing for a certain territory, the resident of the territory is likely to end as the victor because he values the territory more</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
        <p:nvSpPr>
          <p:cNvPr id="4" name="Rectangle 3"/>
          <p:cNvSpPr/>
          <p:nvPr/>
        </p:nvSpPr>
        <p:spPr>
          <a:xfrm>
            <a:off x="6835878" y="6257077"/>
            <a:ext cx="4852803" cy="369332"/>
          </a:xfrm>
          <a:prstGeom prst="rect">
            <a:avLst/>
          </a:prstGeom>
        </p:spPr>
        <p:txBody>
          <a:bodyPr wrap="none">
            <a:spAutoFit/>
          </a:bodyPr>
          <a:lstStyle/>
          <a:p>
            <a:r>
              <a:rPr lang="en-IN" b="0" i="0" dirty="0" err="1" smtClean="0">
                <a:solidFill>
                  <a:srgbClr val="202122"/>
                </a:solidFill>
                <a:effectLst/>
                <a:latin typeface="Arial" panose="020B0604020202020204" pitchFamily="34" charset="0"/>
              </a:rPr>
              <a:t>Huntingford</a:t>
            </a:r>
            <a:r>
              <a:rPr lang="en-IN" b="0" i="0" dirty="0" smtClean="0">
                <a:solidFill>
                  <a:srgbClr val="202122"/>
                </a:solidFill>
                <a:effectLst/>
                <a:latin typeface="Arial" panose="020B0604020202020204" pitchFamily="34" charset="0"/>
              </a:rPr>
              <a:t>, Felicity; Turner, Angela K. (1987)</a:t>
            </a:r>
            <a:endParaRPr lang="en-IN" dirty="0"/>
          </a:p>
        </p:txBody>
      </p:sp>
    </p:spTree>
    <p:extLst>
      <p:ext uri="{BB962C8B-B14F-4D97-AF65-F5344CB8AC3E}">
        <p14:creationId xmlns:p14="http://schemas.microsoft.com/office/powerpoint/2010/main" val="3073364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251" y="136478"/>
            <a:ext cx="11518710" cy="6482686"/>
          </a:xfrm>
        </p:spPr>
        <p:txBody>
          <a:bodyPr>
            <a:normAutofit fontScale="92500"/>
          </a:bodyPr>
          <a:lstStyle/>
          <a:p>
            <a:pPr marL="0" indent="0" algn="just">
              <a:buNone/>
            </a:pPr>
            <a:r>
              <a:rPr lang="en-GB" dirty="0" smtClean="0">
                <a:latin typeface="Arial" panose="020B0604020202020204" pitchFamily="34" charset="0"/>
                <a:cs typeface="Arial" panose="020B0604020202020204" pitchFamily="34" charset="0"/>
              </a:rPr>
              <a:t>As conflicts are costly especially to the one loosing (resource and mate), animals rarely try to engage in conflicts to gain social rank. </a:t>
            </a:r>
            <a:r>
              <a:rPr lang="en-GB" dirty="0">
                <a:latin typeface="Arial" panose="020B0604020202020204" pitchFamily="34" charset="0"/>
                <a:cs typeface="Arial" panose="020B0604020202020204" pitchFamily="34" charset="0"/>
              </a:rPr>
              <a:t>In order to minimize these losses, animals generally retreat from fighting or displaying fighting ability unless there are obvious cues indicating victory. </a:t>
            </a:r>
            <a:endParaRPr lang="en-GB" dirty="0" smtClean="0">
              <a:latin typeface="Arial" panose="020B0604020202020204" pitchFamily="34" charset="0"/>
              <a:cs typeface="Arial" panose="020B0604020202020204" pitchFamily="34" charset="0"/>
            </a:endParaRPr>
          </a:p>
          <a:p>
            <a:pPr marL="0" indent="0" algn="just">
              <a:buNone/>
            </a:pPr>
            <a:r>
              <a:rPr lang="en-GB" dirty="0" smtClean="0">
                <a:latin typeface="Arial" panose="020B0604020202020204" pitchFamily="34" charset="0"/>
                <a:cs typeface="Arial" panose="020B0604020202020204" pitchFamily="34" charset="0"/>
              </a:rPr>
              <a:t>These </a:t>
            </a:r>
            <a:r>
              <a:rPr lang="en-GB" dirty="0">
                <a:latin typeface="Arial" panose="020B0604020202020204" pitchFamily="34" charset="0"/>
                <a:cs typeface="Arial" panose="020B0604020202020204" pitchFamily="34" charset="0"/>
              </a:rPr>
              <a:t>often involve characteristics that provide an advantage during agonistic </a:t>
            </a:r>
            <a:r>
              <a:rPr lang="en-GB" dirty="0" smtClean="0">
                <a:latin typeface="Arial" panose="020B0604020202020204" pitchFamily="34" charset="0"/>
                <a:cs typeface="Arial" panose="020B0604020202020204" pitchFamily="34" charset="0"/>
              </a:rPr>
              <a:t>behaviour</a:t>
            </a:r>
            <a:r>
              <a:rPr lang="en-GB" dirty="0">
                <a:latin typeface="Arial" panose="020B0604020202020204" pitchFamily="34" charset="0"/>
                <a:cs typeface="Arial" panose="020B0604020202020204" pitchFamily="34" charset="0"/>
              </a:rPr>
              <a:t>, such as size of body, displays, etc. Red stags, for example, engage in exhausting roaring contests to exhibit their </a:t>
            </a:r>
            <a:r>
              <a:rPr lang="en-GB" dirty="0" smtClean="0">
                <a:latin typeface="Arial" panose="020B0604020202020204" pitchFamily="34" charset="0"/>
                <a:cs typeface="Arial" panose="020B0604020202020204" pitchFamily="34" charset="0"/>
              </a:rPr>
              <a:t>strength. </a:t>
            </a:r>
          </a:p>
          <a:p>
            <a:pPr marL="0" indent="0" algn="just">
              <a:buNone/>
            </a:pPr>
            <a:r>
              <a:rPr lang="en-GB" dirty="0" smtClean="0">
                <a:latin typeface="Arial" panose="020B0604020202020204" pitchFamily="34" charset="0"/>
                <a:cs typeface="Arial" panose="020B0604020202020204" pitchFamily="34" charset="0"/>
              </a:rPr>
              <a:t>Some times low level threat signals are generates in order to avoid a fight among deer. </a:t>
            </a:r>
          </a:p>
          <a:p>
            <a:pPr marL="0" indent="0" algn="just">
              <a:buNone/>
            </a:pPr>
            <a:r>
              <a:rPr lang="en-GB" dirty="0" smtClean="0">
                <a:latin typeface="Arial" panose="020B0604020202020204" pitchFamily="34" charset="0"/>
                <a:cs typeface="Arial" panose="020B0604020202020204" pitchFamily="34" charset="0"/>
              </a:rPr>
              <a:t>Animals try to achieve rank using passive ways of showing dominance. </a:t>
            </a:r>
          </a:p>
          <a:p>
            <a:pPr marL="0" indent="0" algn="just">
              <a:buNone/>
            </a:pPr>
            <a:r>
              <a:rPr lang="en-GB" dirty="0" smtClean="0">
                <a:latin typeface="Arial" panose="020B0604020202020204" pitchFamily="34" charset="0"/>
                <a:cs typeface="Arial" panose="020B0604020202020204" pitchFamily="34" charset="0"/>
              </a:rPr>
              <a:t>White crowned sparrows display </a:t>
            </a:r>
            <a:r>
              <a:rPr lang="en-GB" dirty="0">
                <a:latin typeface="Arial" panose="020B0604020202020204" pitchFamily="34" charset="0"/>
                <a:cs typeface="Arial" panose="020B0604020202020204" pitchFamily="34" charset="0"/>
              </a:rPr>
              <a:t>a unique white </a:t>
            </a:r>
            <a:r>
              <a:rPr lang="en-GB" dirty="0" smtClean="0">
                <a:latin typeface="Arial" panose="020B0604020202020204" pitchFamily="34" charset="0"/>
                <a:cs typeface="Arial" panose="020B0604020202020204" pitchFamily="34" charset="0"/>
              </a:rPr>
              <a:t>plumage i.e. </a:t>
            </a:r>
            <a:r>
              <a:rPr lang="en-GB" dirty="0">
                <a:latin typeface="Arial" panose="020B0604020202020204" pitchFamily="34" charset="0"/>
                <a:cs typeface="Arial" panose="020B0604020202020204" pitchFamily="34" charset="0"/>
              </a:rPr>
              <a:t>the higher the percentage of the crown that consists of white feathers, the higher the status of the </a:t>
            </a:r>
            <a:r>
              <a:rPr lang="en-GB" dirty="0" smtClean="0">
                <a:latin typeface="Arial" panose="020B0604020202020204" pitchFamily="34" charset="0"/>
                <a:cs typeface="Arial" panose="020B0604020202020204" pitchFamily="34" charset="0"/>
              </a:rPr>
              <a:t>individual. </a:t>
            </a:r>
          </a:p>
          <a:p>
            <a:pPr marL="0" indent="0" algn="just">
              <a:buNone/>
            </a:pPr>
            <a:r>
              <a:rPr lang="en-GB" dirty="0" smtClean="0">
                <a:latin typeface="Arial" panose="020B0604020202020204" pitchFamily="34" charset="0"/>
                <a:cs typeface="Arial" panose="020B0604020202020204" pitchFamily="34" charset="0"/>
              </a:rPr>
              <a:t>Sometimes offspring born to mothers of higher rank in a social primate group (Rhesus monkey) automatically gains social dominance after reaching adulthood. </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6531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627</TotalTime>
  <Words>1101</Words>
  <Application>Microsoft Office PowerPoint</Application>
  <PresentationFormat>Widescreen</PresentationFormat>
  <Paragraphs>69</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Calibri Light</vt:lpstr>
      <vt:lpstr>Wingdings</vt:lpstr>
      <vt:lpstr>Office Theme</vt:lpstr>
      <vt:lpstr>Animal Behaviour-Lecture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Behaviour-Lecture 5</dc:title>
  <dc:creator>USER</dc:creator>
  <cp:lastModifiedBy>USER</cp:lastModifiedBy>
  <cp:revision>13</cp:revision>
  <dcterms:created xsi:type="dcterms:W3CDTF">2022-11-20T16:27:53Z</dcterms:created>
  <dcterms:modified xsi:type="dcterms:W3CDTF">2022-11-21T04:30:19Z</dcterms:modified>
</cp:coreProperties>
</file>