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4" r:id="rId7"/>
    <p:sldId id="265"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8D052FC-2426-4F2F-85C4-23759C33343E}" type="datetimeFigureOut">
              <a:rPr lang="en-US" smtClean="0"/>
              <a:pPr/>
              <a:t>2/1/2022</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6E9C30C-AEE8-4499-B732-52B5F5DC4E7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D052FC-2426-4F2F-85C4-23759C33343E}" type="datetimeFigureOut">
              <a:rPr lang="en-US" smtClean="0"/>
              <a:pPr/>
              <a:t>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6E9C30C-AEE8-4499-B732-52B5F5DC4E7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8D052FC-2426-4F2F-85C4-23759C33343E}" type="datetimeFigureOut">
              <a:rPr lang="en-US" smtClean="0"/>
              <a:pPr/>
              <a:t>2/1/2022</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6E9C30C-AEE8-4499-B732-52B5F5DC4E7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D052FC-2426-4F2F-85C4-23759C33343E}" type="datetimeFigureOut">
              <a:rPr lang="en-US" smtClean="0"/>
              <a:pPr/>
              <a:t>2/1/2022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A6E9C30C-AEE8-4499-B732-52B5F5DC4E7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8D052FC-2426-4F2F-85C4-23759C33343E}" type="datetimeFigureOut">
              <a:rPr lang="en-US" smtClean="0"/>
              <a:pPr/>
              <a:t>2/1/2022</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6E9C30C-AEE8-4499-B732-52B5F5DC4E7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D052FC-2426-4F2F-85C4-23759C33343E}" type="datetimeFigureOut">
              <a:rPr lang="en-US" smtClean="0"/>
              <a:pPr/>
              <a:t>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6E9C30C-AEE8-4499-B732-52B5F5DC4E7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D052FC-2426-4F2F-85C4-23759C33343E}" type="datetimeFigureOut">
              <a:rPr lang="en-US" smtClean="0"/>
              <a:pPr/>
              <a:t>2/1/2022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A6E9C30C-AEE8-4499-B732-52B5F5DC4E7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D052FC-2426-4F2F-85C4-23759C33343E}" type="datetimeFigureOut">
              <a:rPr lang="en-US" smtClean="0"/>
              <a:pPr/>
              <a:t>2/1/2022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A6E9C30C-AEE8-4499-B732-52B5F5DC4E7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8D052FC-2426-4F2F-85C4-23759C33343E}" type="datetimeFigureOut">
              <a:rPr lang="en-US" smtClean="0"/>
              <a:pPr/>
              <a:t>2/1/2022</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A6E9C30C-AEE8-4499-B732-52B5F5DC4E7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D052FC-2426-4F2F-85C4-23759C33343E}" type="datetimeFigureOut">
              <a:rPr lang="en-US" smtClean="0"/>
              <a:pPr/>
              <a:t>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6E9C30C-AEE8-4499-B732-52B5F5DC4E7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8D052FC-2426-4F2F-85C4-23759C33343E}" type="datetimeFigureOut">
              <a:rPr lang="en-US" smtClean="0"/>
              <a:pPr/>
              <a:t>2/1/2022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A6E9C30C-AEE8-4499-B732-52B5F5DC4E7A}"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8D052FC-2426-4F2F-85C4-23759C33343E}" type="datetimeFigureOut">
              <a:rPr lang="en-US" smtClean="0"/>
              <a:pPr/>
              <a:t>2/1/2022</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6E9C30C-AEE8-4499-B732-52B5F5DC4E7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MODERN DAY RELEVANCE of dharma</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THE ORIGIN :</a:t>
            </a:r>
            <a:endParaRPr lang="en-IN" dirty="0"/>
          </a:p>
        </p:txBody>
      </p:sp>
      <p:sp>
        <p:nvSpPr>
          <p:cNvPr id="3" name="Content Placeholder 2"/>
          <p:cNvSpPr>
            <a:spLocks noGrp="1"/>
          </p:cNvSpPr>
          <p:nvPr>
            <p:ph idx="1"/>
          </p:nvPr>
        </p:nvSpPr>
        <p:spPr/>
        <p:txBody>
          <a:bodyPr>
            <a:normAutofit fontScale="92500"/>
          </a:bodyPr>
          <a:lstStyle/>
          <a:p>
            <a:r>
              <a:rPr lang="en-US" dirty="0" smtClean="0"/>
              <a:t>. It is observed that in Mahabharata, the term </a:t>
            </a:r>
            <a:r>
              <a:rPr lang="en-US" i="1" dirty="0" err="1" smtClean="0"/>
              <a:t>niti</a:t>
            </a:r>
            <a:r>
              <a:rPr lang="en-US" dirty="0" smtClean="0"/>
              <a:t> (often used to denote ethics) is used to mean </a:t>
            </a:r>
            <a:r>
              <a:rPr lang="en-US" i="1" dirty="0" err="1" smtClean="0"/>
              <a:t>rajniti</a:t>
            </a:r>
            <a:r>
              <a:rPr lang="en-US" dirty="0" smtClean="0"/>
              <a:t>. </a:t>
            </a:r>
          </a:p>
          <a:p>
            <a:r>
              <a:rPr lang="en-US" dirty="0" smtClean="0"/>
              <a:t>Generally the term </a:t>
            </a:r>
            <a:r>
              <a:rPr lang="en-US" i="1" dirty="0" err="1" smtClean="0"/>
              <a:t>niti</a:t>
            </a:r>
            <a:r>
              <a:rPr lang="en-US" dirty="0" smtClean="0"/>
              <a:t> denotes ethics but at the time of discussing state or politics, the author of Mahabharata uses mostly these two words, i.e. </a:t>
            </a:r>
            <a:r>
              <a:rPr lang="en-US" i="1" dirty="0" err="1" smtClean="0"/>
              <a:t>niti</a:t>
            </a:r>
            <a:r>
              <a:rPr lang="en-US" dirty="0" smtClean="0"/>
              <a:t> and </a:t>
            </a:r>
            <a:r>
              <a:rPr lang="en-US" i="1" dirty="0" err="1" smtClean="0"/>
              <a:t>naya</a:t>
            </a:r>
            <a:r>
              <a:rPr lang="en-US" dirty="0" smtClean="0"/>
              <a:t>. We can here cite a particular </a:t>
            </a:r>
            <a:r>
              <a:rPr lang="en-US" i="1" dirty="0" err="1" smtClean="0"/>
              <a:t>sloka</a:t>
            </a:r>
            <a:r>
              <a:rPr lang="en-US" dirty="0" smtClean="0"/>
              <a:t> as a reference to this.</a:t>
            </a:r>
            <a:endParaRPr lang="en-IN" dirty="0" smtClean="0"/>
          </a:p>
          <a:p>
            <a:r>
              <a:rPr lang="en-US" i="1" dirty="0" err="1" smtClean="0"/>
              <a:t>Yairyairupayairlokastu</a:t>
            </a:r>
            <a:r>
              <a:rPr lang="en-US" i="1" dirty="0" smtClean="0"/>
              <a:t> </a:t>
            </a:r>
            <a:r>
              <a:rPr lang="en-US" i="1" dirty="0" err="1" smtClean="0"/>
              <a:t>na</a:t>
            </a:r>
            <a:r>
              <a:rPr lang="en-US" i="1" dirty="0" smtClean="0"/>
              <a:t> </a:t>
            </a:r>
            <a:r>
              <a:rPr lang="en-US" i="1" dirty="0" err="1" smtClean="0"/>
              <a:t>caledaryavartmanah</a:t>
            </a:r>
            <a:r>
              <a:rPr lang="en-US" i="1" dirty="0" smtClean="0"/>
              <a:t>/</a:t>
            </a:r>
            <a:endParaRPr lang="en-IN" dirty="0" smtClean="0"/>
          </a:p>
          <a:p>
            <a:pPr>
              <a:buNone/>
            </a:pPr>
            <a:r>
              <a:rPr lang="en-US" i="1" dirty="0" err="1" smtClean="0"/>
              <a:t>Tatsarvam</a:t>
            </a:r>
            <a:r>
              <a:rPr lang="en-US" i="1" dirty="0" smtClean="0"/>
              <a:t> </a:t>
            </a:r>
            <a:r>
              <a:rPr lang="en-US" i="1" dirty="0" err="1" smtClean="0"/>
              <a:t>rajasardula</a:t>
            </a:r>
            <a:r>
              <a:rPr lang="en-US" i="1" dirty="0" smtClean="0"/>
              <a:t> </a:t>
            </a:r>
            <a:r>
              <a:rPr lang="en-US" i="1" dirty="0" err="1" smtClean="0"/>
              <a:t>nitisastreabhivarnitam</a:t>
            </a:r>
            <a:r>
              <a:rPr lang="en-US" i="1" dirty="0" smtClean="0"/>
              <a:t>.</a:t>
            </a:r>
            <a:r>
              <a:rPr lang="en-US" dirty="0" smtClean="0"/>
              <a:t>( Reference: Mahabharata 12.59.74)</a:t>
            </a:r>
            <a:endParaRPr lang="en-IN" dirty="0" smtClean="0"/>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RAJADHARMA: </a:t>
            </a:r>
            <a:endParaRPr lang="en-IN" dirty="0"/>
          </a:p>
        </p:txBody>
      </p:sp>
      <p:sp>
        <p:nvSpPr>
          <p:cNvPr id="3" name="Content Placeholder 2"/>
          <p:cNvSpPr>
            <a:spLocks noGrp="1"/>
          </p:cNvSpPr>
          <p:nvPr>
            <p:ph idx="1"/>
          </p:nvPr>
        </p:nvSpPr>
        <p:spPr/>
        <p:txBody>
          <a:bodyPr/>
          <a:lstStyle/>
          <a:p>
            <a:r>
              <a:rPr lang="en-US" dirty="0" smtClean="0"/>
              <a:t> Among these two synonyms</a:t>
            </a:r>
            <a:r>
              <a:rPr lang="en-US" i="1" dirty="0" smtClean="0"/>
              <a:t>, </a:t>
            </a:r>
            <a:r>
              <a:rPr lang="en-US" dirty="0" smtClean="0"/>
              <a:t>the </a:t>
            </a:r>
            <a:r>
              <a:rPr lang="en-US" i="1" dirty="0" err="1" smtClean="0"/>
              <a:t>dharmasastrakaras</a:t>
            </a:r>
            <a:r>
              <a:rPr lang="en-US" dirty="0" smtClean="0"/>
              <a:t> have given much importance to the </a:t>
            </a:r>
            <a:r>
              <a:rPr lang="en-US" i="1" dirty="0" err="1" smtClean="0"/>
              <a:t>rajadharma</a:t>
            </a:r>
            <a:r>
              <a:rPr lang="en-US" dirty="0" smtClean="0"/>
              <a:t> which is mentioned earlier. They have stated very clearly that the </a:t>
            </a:r>
            <a:r>
              <a:rPr lang="en-US" i="1" dirty="0" err="1" smtClean="0"/>
              <a:t>sadgunya</a:t>
            </a:r>
            <a:r>
              <a:rPr lang="en-US" dirty="0" smtClean="0"/>
              <a:t>( the six policies) is actually the duty of a king.</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:MAHABHARATA’S VIEW:</a:t>
            </a:r>
            <a:endParaRPr lang="en-IN" dirty="0"/>
          </a:p>
        </p:txBody>
      </p:sp>
      <p:sp>
        <p:nvSpPr>
          <p:cNvPr id="3" name="Content Placeholder 2"/>
          <p:cNvSpPr>
            <a:spLocks noGrp="1"/>
          </p:cNvSpPr>
          <p:nvPr>
            <p:ph idx="1"/>
          </p:nvPr>
        </p:nvSpPr>
        <p:spPr/>
        <p:txBody>
          <a:bodyPr/>
          <a:lstStyle/>
          <a:p>
            <a:r>
              <a:rPr lang="en-US" dirty="0" smtClean="0"/>
              <a:t>    In the </a:t>
            </a:r>
            <a:r>
              <a:rPr lang="en-US" i="1" dirty="0" err="1" smtClean="0"/>
              <a:t>santiparvan</a:t>
            </a:r>
            <a:r>
              <a:rPr lang="en-US" dirty="0" smtClean="0"/>
              <a:t> of the Mahabharata, the synonym of </a:t>
            </a:r>
            <a:r>
              <a:rPr lang="en-US" i="1" dirty="0" err="1" smtClean="0"/>
              <a:t>rajadharma</a:t>
            </a:r>
            <a:r>
              <a:rPr lang="en-US" dirty="0" smtClean="0"/>
              <a:t>, i.e. </a:t>
            </a:r>
            <a:r>
              <a:rPr lang="en-US" i="1" dirty="0" err="1" smtClean="0"/>
              <a:t>dandaniti</a:t>
            </a:r>
            <a:r>
              <a:rPr lang="en-US" dirty="0" smtClean="0"/>
              <a:t> is defined as ‘</a:t>
            </a:r>
            <a:r>
              <a:rPr lang="en-US" i="1" dirty="0" err="1" smtClean="0"/>
              <a:t>dando</a:t>
            </a:r>
            <a:r>
              <a:rPr lang="en-US" i="1" dirty="0" smtClean="0"/>
              <a:t> hi</a:t>
            </a:r>
            <a:r>
              <a:rPr lang="en-US" dirty="0" smtClean="0"/>
              <a:t> </a:t>
            </a:r>
            <a:r>
              <a:rPr lang="en-US" i="1" dirty="0" err="1" smtClean="0"/>
              <a:t>vahuvigrahah</a:t>
            </a:r>
            <a:r>
              <a:rPr lang="en-US" i="1" dirty="0" smtClean="0"/>
              <a:t>.’</a:t>
            </a:r>
          </a:p>
          <a:p>
            <a:pPr>
              <a:buNone/>
            </a:pPr>
            <a:endParaRPr lang="en-US" i="1" dirty="0" smtClean="0"/>
          </a:p>
          <a:p>
            <a:r>
              <a:rPr lang="en-US" dirty="0" smtClean="0"/>
              <a:t>It is mentioned in the Mahabharata 12.59.78 that </a:t>
            </a:r>
            <a:r>
              <a:rPr lang="en-US" i="1" dirty="0" err="1" smtClean="0"/>
              <a:t>Danda</a:t>
            </a:r>
            <a:r>
              <a:rPr lang="en-US" dirty="0" smtClean="0"/>
              <a:t> possesses two contradictory properties </a:t>
            </a:r>
            <a:r>
              <a:rPr lang="en-US" i="1" dirty="0" err="1" smtClean="0"/>
              <a:t>nigraha</a:t>
            </a:r>
            <a:r>
              <a:rPr lang="en-US" dirty="0" smtClean="0"/>
              <a:t> (act of punishment) </a:t>
            </a:r>
            <a:r>
              <a:rPr lang="en-US" i="1" dirty="0" err="1" smtClean="0"/>
              <a:t>anugraha</a:t>
            </a:r>
            <a:r>
              <a:rPr lang="en-US" dirty="0" smtClean="0"/>
              <a:t> (act of protection).</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CONTRADICTIONS</a:t>
            </a:r>
            <a:endParaRPr lang="en-IN" dirty="0"/>
          </a:p>
        </p:txBody>
      </p:sp>
      <p:sp>
        <p:nvSpPr>
          <p:cNvPr id="3" name="Content Placeholder 2"/>
          <p:cNvSpPr>
            <a:spLocks noGrp="1"/>
          </p:cNvSpPr>
          <p:nvPr>
            <p:ph idx="1"/>
          </p:nvPr>
        </p:nvSpPr>
        <p:spPr/>
        <p:txBody>
          <a:bodyPr/>
          <a:lstStyle/>
          <a:p>
            <a:pPr>
              <a:buNone/>
            </a:pPr>
            <a:r>
              <a:rPr lang="en-IN" dirty="0" smtClean="0"/>
              <a:t>                          </a:t>
            </a:r>
          </a:p>
          <a:p>
            <a:r>
              <a:rPr lang="en-US" dirty="0" smtClean="0"/>
              <a:t>As the </a:t>
            </a:r>
            <a:r>
              <a:rPr lang="en-US" i="1" dirty="0" err="1" smtClean="0"/>
              <a:t>dharmasastra</a:t>
            </a:r>
            <a:r>
              <a:rPr lang="en-US" dirty="0" smtClean="0"/>
              <a:t> deals with the rules and regulations of human society, naturally, it cannot avoid the discussion regarding the role of ethics there. But one thing is very important to note here that many times they have contradicted their own sayings which have created a lot of confusion among the scholars. </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EXAMPLES:</a:t>
            </a:r>
            <a:endParaRPr lang="en-IN" dirty="0"/>
          </a:p>
        </p:txBody>
      </p:sp>
      <p:sp>
        <p:nvSpPr>
          <p:cNvPr id="3" name="Content Placeholder 2"/>
          <p:cNvSpPr>
            <a:spLocks noGrp="1"/>
          </p:cNvSpPr>
          <p:nvPr>
            <p:ph idx="1"/>
          </p:nvPr>
        </p:nvSpPr>
        <p:spPr/>
        <p:txBody>
          <a:bodyPr>
            <a:normAutofit/>
          </a:bodyPr>
          <a:lstStyle/>
          <a:p>
            <a:r>
              <a:rPr lang="en-US" dirty="0" smtClean="0"/>
              <a:t>In the </a:t>
            </a:r>
            <a:r>
              <a:rPr lang="en-US" i="1" dirty="0" err="1" smtClean="0"/>
              <a:t>Santiparvan</a:t>
            </a:r>
            <a:r>
              <a:rPr lang="en-US" dirty="0" smtClean="0"/>
              <a:t> of  the </a:t>
            </a:r>
            <a:r>
              <a:rPr lang="en-US" i="1" dirty="0" smtClean="0"/>
              <a:t>Mahabharata</a:t>
            </a:r>
            <a:r>
              <a:rPr lang="en-US" dirty="0" smtClean="0"/>
              <a:t>,  it is uttered by a </a:t>
            </a:r>
            <a:r>
              <a:rPr lang="en-US" i="1" dirty="0" err="1" smtClean="0"/>
              <a:t>Vaisya</a:t>
            </a:r>
            <a:r>
              <a:rPr lang="en-US" dirty="0" smtClean="0"/>
              <a:t> that if a person can earn without giving pain to anybody or by giving a little amount of pain then his act will be referred as ‘</a:t>
            </a:r>
            <a:r>
              <a:rPr lang="en-US" i="1" dirty="0" err="1" smtClean="0"/>
              <a:t>paro</a:t>
            </a:r>
            <a:r>
              <a:rPr lang="en-US" i="1" dirty="0" smtClean="0"/>
              <a:t> dharma’</a:t>
            </a:r>
            <a:r>
              <a:rPr lang="en-US" dirty="0" smtClean="0"/>
              <a:t>( the great form of </a:t>
            </a:r>
            <a:r>
              <a:rPr lang="en-US" i="1" dirty="0" smtClean="0"/>
              <a:t>Dharma</a:t>
            </a:r>
            <a:r>
              <a:rPr lang="en-US" dirty="0" smtClean="0"/>
              <a:t>).</a:t>
            </a:r>
            <a:endParaRPr lang="en-IN" dirty="0" smtClean="0"/>
          </a:p>
          <a:p>
            <a:r>
              <a:rPr lang="en-US" i="1" dirty="0" err="1" smtClean="0"/>
              <a:t>Adrohenaiva</a:t>
            </a:r>
            <a:r>
              <a:rPr lang="en-US" i="1" dirty="0" smtClean="0"/>
              <a:t> </a:t>
            </a:r>
            <a:r>
              <a:rPr lang="en-US" i="1" dirty="0" err="1" smtClean="0"/>
              <a:t>bhutanam</a:t>
            </a:r>
            <a:r>
              <a:rPr lang="en-US" i="1" dirty="0" smtClean="0"/>
              <a:t> </a:t>
            </a:r>
            <a:r>
              <a:rPr lang="en-US" i="1" dirty="0" err="1" smtClean="0"/>
              <a:t>alpadrohena</a:t>
            </a:r>
            <a:r>
              <a:rPr lang="en-US" i="1" dirty="0" smtClean="0"/>
              <a:t> </a:t>
            </a:r>
            <a:r>
              <a:rPr lang="en-US" i="1" dirty="0" err="1" smtClean="0"/>
              <a:t>va</a:t>
            </a:r>
            <a:r>
              <a:rPr lang="en-US" i="1" dirty="0" smtClean="0"/>
              <a:t> </a:t>
            </a:r>
            <a:r>
              <a:rPr lang="en-US" i="1" dirty="0" err="1" smtClean="0"/>
              <a:t>punah</a:t>
            </a:r>
            <a:r>
              <a:rPr lang="en-US" i="1" dirty="0" smtClean="0"/>
              <a:t>/</a:t>
            </a:r>
            <a:endParaRPr lang="en-IN" dirty="0" smtClean="0"/>
          </a:p>
          <a:p>
            <a:pPr>
              <a:buNone/>
            </a:pPr>
            <a:r>
              <a:rPr lang="en-US" i="1" dirty="0" smtClean="0"/>
              <a:t>  </a:t>
            </a:r>
            <a:r>
              <a:rPr lang="en-US" i="1" dirty="0" err="1" smtClean="0"/>
              <a:t>Ya</a:t>
            </a:r>
            <a:r>
              <a:rPr lang="en-US" i="1" dirty="0" smtClean="0"/>
              <a:t> </a:t>
            </a:r>
            <a:r>
              <a:rPr lang="en-US" i="1" dirty="0" err="1" smtClean="0"/>
              <a:t>vrttih</a:t>
            </a:r>
            <a:r>
              <a:rPr lang="en-US" i="1" dirty="0" smtClean="0"/>
              <a:t> </a:t>
            </a:r>
            <a:r>
              <a:rPr lang="en-US" i="1" dirty="0" err="1" smtClean="0"/>
              <a:t>sa</a:t>
            </a:r>
            <a:r>
              <a:rPr lang="en-US" i="1" dirty="0" smtClean="0"/>
              <a:t> </a:t>
            </a:r>
            <a:r>
              <a:rPr lang="en-US" i="1" dirty="0" err="1" smtClean="0"/>
              <a:t>paro</a:t>
            </a:r>
            <a:r>
              <a:rPr lang="en-US" i="1" dirty="0" smtClean="0"/>
              <a:t> </a:t>
            </a:r>
            <a:r>
              <a:rPr lang="en-US" i="1" dirty="0" err="1" smtClean="0"/>
              <a:t>dharmastena</a:t>
            </a:r>
            <a:r>
              <a:rPr lang="en-US" i="1" dirty="0" smtClean="0"/>
              <a:t> </a:t>
            </a:r>
            <a:r>
              <a:rPr lang="en-US" i="1" dirty="0" err="1" smtClean="0"/>
              <a:t>jivami</a:t>
            </a:r>
            <a:r>
              <a:rPr lang="en-US" i="1" dirty="0" smtClean="0"/>
              <a:t> </a:t>
            </a:r>
            <a:r>
              <a:rPr lang="en-US" i="1" dirty="0" err="1" smtClean="0"/>
              <a:t>jajale</a:t>
            </a:r>
            <a:r>
              <a:rPr lang="en-US" i="1" dirty="0" smtClean="0"/>
              <a:t>.</a:t>
            </a:r>
            <a:endParaRPr lang="en-IN" dirty="0" smtClean="0"/>
          </a:p>
          <a:p>
            <a:pPr>
              <a:buNone/>
            </a:pPr>
            <a:r>
              <a:rPr lang="en-US" dirty="0" smtClean="0"/>
              <a:t>                                                         </a:t>
            </a:r>
          </a:p>
          <a:p>
            <a:pPr>
              <a:buNone/>
            </a:pPr>
            <a:r>
              <a:rPr lang="en-US" dirty="0" smtClean="0"/>
              <a:t>    (The </a:t>
            </a:r>
            <a:r>
              <a:rPr lang="en-US" i="1" dirty="0" smtClean="0"/>
              <a:t>Mahabharata</a:t>
            </a:r>
            <a:r>
              <a:rPr lang="en-US" dirty="0" smtClean="0"/>
              <a:t> 12.261.6)</a:t>
            </a:r>
            <a:endParaRPr lang="en-IN"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CONCLUSIONS:</a:t>
            </a:r>
            <a:endParaRPr lang="en-IN" dirty="0"/>
          </a:p>
        </p:txBody>
      </p:sp>
      <p:sp>
        <p:nvSpPr>
          <p:cNvPr id="3" name="Content Placeholder 2"/>
          <p:cNvSpPr>
            <a:spLocks noGrp="1"/>
          </p:cNvSpPr>
          <p:nvPr>
            <p:ph idx="1"/>
          </p:nvPr>
        </p:nvSpPr>
        <p:spPr/>
        <p:txBody>
          <a:bodyPr>
            <a:normAutofit lnSpcReduction="10000"/>
          </a:bodyPr>
          <a:lstStyle/>
          <a:p>
            <a:pPr>
              <a:buNone/>
            </a:pPr>
            <a:endParaRPr lang="en-IN" dirty="0" smtClean="0"/>
          </a:p>
          <a:p>
            <a:pPr>
              <a:buNone/>
            </a:pPr>
            <a:r>
              <a:rPr lang="en-US" dirty="0" smtClean="0"/>
              <a:t>We find that from the Vedic period, the king was the sole and consolidated centre of power which was not at all a healthy scenario at all. Due to his power, it was hard to disobey him and consequently the lawmakers also could not avoid ignore the ‘power’ and its effects. As a result of this, the difference in their rules and regulation regarding ethics were also affected. In this paper a mere effort was made to present the paradigm in a nutshell. </a:t>
            </a:r>
            <a:r>
              <a:rPr lang="en-US" dirty="0" err="1" smtClean="0"/>
              <a:t>Alamiti</a:t>
            </a:r>
            <a:r>
              <a:rPr lang="en-US" dirty="0" smtClean="0"/>
              <a:t>.  </a:t>
            </a:r>
            <a:endParaRPr lang="en-IN" smtClean="0"/>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8000" dirty="0" smtClean="0"/>
              <a:t>THE   END</a:t>
            </a:r>
            <a:endParaRPr lang="en-IN" sz="8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353</TotalTime>
  <Words>417</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 MODERN DAY RELEVANCE of dharma</vt:lpstr>
      <vt:lpstr>THE ORIGIN :</vt:lpstr>
      <vt:lpstr>RAJADHARMA: </vt:lpstr>
      <vt:lpstr>:MAHABHARATA’S VIEW:</vt:lpstr>
      <vt:lpstr>THE CONTRADICTIONS</vt:lpstr>
      <vt:lpstr>EXAMPLES:</vt:lpstr>
      <vt:lpstr>CONCLUSIONS:</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JAINA EPISTEMOLOGY</dc:title>
  <dc:creator>Debamitra</dc:creator>
  <cp:lastModifiedBy>sujit</cp:lastModifiedBy>
  <cp:revision>78</cp:revision>
  <dcterms:created xsi:type="dcterms:W3CDTF">2016-03-20T06:10:23Z</dcterms:created>
  <dcterms:modified xsi:type="dcterms:W3CDTF">2022-02-01T11:20:19Z</dcterms:modified>
</cp:coreProperties>
</file>